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6" r:id="rId2"/>
    <p:sldId id="269" r:id="rId3"/>
    <p:sldId id="259" r:id="rId4"/>
    <p:sldId id="260" r:id="rId5"/>
    <p:sldId id="261" r:id="rId6"/>
    <p:sldId id="273" r:id="rId7"/>
    <p:sldId id="265" r:id="rId8"/>
    <p:sldId id="266" r:id="rId9"/>
    <p:sldId id="272" r:id="rId10"/>
    <p:sldId id="262" r:id="rId11"/>
    <p:sldId id="263" r:id="rId12"/>
    <p:sldId id="270" r:id="rId13"/>
    <p:sldId id="271" r:id="rId14"/>
    <p:sldId id="274" r:id="rId15"/>
    <p:sldId id="275" r:id="rId16"/>
    <p:sldId id="267" r:id="rId17"/>
    <p:sldId id="276" r:id="rId18"/>
    <p:sldId id="277" r:id="rId19"/>
    <p:sldId id="282" r:id="rId20"/>
    <p:sldId id="278" r:id="rId21"/>
    <p:sldId id="279" r:id="rId22"/>
    <p:sldId id="268" r:id="rId23"/>
    <p:sldId id="281" r:id="rId24"/>
    <p:sldId id="283"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1" autoAdjust="0"/>
    <p:restoredTop sz="50649" autoAdjust="0"/>
  </p:normalViewPr>
  <p:slideViewPr>
    <p:cSldViewPr snapToGrid="0">
      <p:cViewPr varScale="1">
        <p:scale>
          <a:sx n="36" d="100"/>
          <a:sy n="36" d="100"/>
        </p:scale>
        <p:origin x="1968" y="5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3" Type="http://schemas.openxmlformats.org/officeDocument/2006/relationships/slide" Target="slides/slide3.xml"/><Relationship Id="rId7" Type="http://schemas.openxmlformats.org/officeDocument/2006/relationships/slide" Target="slides/slide8.xml"/><Relationship Id="rId12" Type="http://schemas.openxmlformats.org/officeDocument/2006/relationships/slide" Target="slides/slide22.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6.xml"/><Relationship Id="rId5" Type="http://schemas.openxmlformats.org/officeDocument/2006/relationships/slide" Target="slides/slide5.xml"/><Relationship Id="rId10" Type="http://schemas.openxmlformats.org/officeDocument/2006/relationships/slide" Target="slides/slide15.xml"/><Relationship Id="rId4" Type="http://schemas.openxmlformats.org/officeDocument/2006/relationships/slide" Target="slides/slide4.xml"/><Relationship Id="rId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173AF-7B73-4682-AACB-A5D5D6FC0FA4}" type="datetimeFigureOut">
              <a:rPr lang="en-US" smtClean="0"/>
              <a:t>6/23/2019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E40C9-3351-4609-9BE8-D8FD7BF4DF1A}" type="slidenum">
              <a:rPr lang="en-US" smtClean="0"/>
              <a:t>‹#›</a:t>
            </a:fld>
            <a:endParaRPr lang="en-US"/>
          </a:p>
        </p:txBody>
      </p:sp>
    </p:spTree>
    <p:extLst>
      <p:ext uri="{BB962C8B-B14F-4D97-AF65-F5344CB8AC3E}">
        <p14:creationId xmlns:p14="http://schemas.microsoft.com/office/powerpoint/2010/main" val="253696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project involved developing an augmented reality system using the Microsoft Hololens that assists powered wheelchair users in navigating around people in crowded areas.</a:t>
            </a:r>
          </a:p>
          <a:p>
            <a:pPr marL="171450" indent="-171450">
              <a:buFont typeface="Arial" panose="020B0604020202020204" pitchFamily="34" charset="0"/>
              <a:buChar char="•"/>
            </a:pPr>
            <a:r>
              <a:rPr lang="en-US" dirty="0"/>
              <a:t>We utilize the Hololens as a visual input to detect and determine the positions of people in the surroundings</a:t>
            </a:r>
          </a:p>
          <a:p>
            <a:pPr marL="171450" indent="-171450">
              <a:buFont typeface="Arial" panose="020B0604020202020204" pitchFamily="34" charset="0"/>
              <a:buChar char="•"/>
            </a:pPr>
            <a:r>
              <a:rPr lang="en-US" dirty="0"/>
              <a:t>Using these positions, we can then use the augmented reality capabilities of the Hololens to display information to the powered wheelchair user, such as their position and the direction they are walking in relative to the PWU</a:t>
            </a:r>
          </a:p>
          <a:p>
            <a:pPr marL="171450" indent="-171450">
              <a:buFont typeface="Arial" panose="020B0604020202020204" pitchFamily="34" charset="0"/>
              <a:buChar char="•"/>
            </a:pPr>
            <a:r>
              <a:rPr lang="en-US" dirty="0"/>
              <a:t>We also use the knowledge of their positions to provide a simple reactive control system that prevents collisions during manual control of the wheelchair, by manipulating the speed of the device.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A2E40C9-3351-4609-9BE8-D8FD7BF4DF1A}" type="slidenum">
              <a:rPr lang="en-US" smtClean="0"/>
              <a:t>3</a:t>
            </a:fld>
            <a:endParaRPr lang="en-US"/>
          </a:p>
        </p:txBody>
      </p:sp>
    </p:spTree>
    <p:extLst>
      <p:ext uri="{BB962C8B-B14F-4D97-AF65-F5344CB8AC3E}">
        <p14:creationId xmlns:p14="http://schemas.microsoft.com/office/powerpoint/2010/main" val="78612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Recorded a few test videos around campus</a:t>
            </a:r>
          </a:p>
          <a:p>
            <a:r>
              <a:rPr lang="en-US" dirty="0"/>
              <a:t>With original pre-trained network on the COCO dataset, we were unable to detect the people in the background.</a:t>
            </a:r>
          </a:p>
          <a:p>
            <a:r>
              <a:rPr lang="en-US" dirty="0"/>
              <a:t>With the trained network, we noticed</a:t>
            </a:r>
          </a:p>
          <a:p>
            <a:r>
              <a:rPr lang="en-US" dirty="0"/>
              <a:t>Better detection at range</a:t>
            </a:r>
          </a:p>
          <a:p>
            <a:r>
              <a:rPr lang="en-US" dirty="0"/>
              <a:t>Better detection of partially occluded/obscured people</a:t>
            </a:r>
          </a:p>
        </p:txBody>
      </p:sp>
      <p:sp>
        <p:nvSpPr>
          <p:cNvPr id="4" name="Slide Number Placeholder 3"/>
          <p:cNvSpPr>
            <a:spLocks noGrp="1"/>
          </p:cNvSpPr>
          <p:nvPr>
            <p:ph type="sldNum" sz="quarter" idx="5"/>
          </p:nvPr>
        </p:nvSpPr>
        <p:spPr/>
        <p:txBody>
          <a:bodyPr/>
          <a:lstStyle/>
          <a:p>
            <a:fld id="{AA2E40C9-3351-4609-9BE8-D8FD7BF4DF1A}" type="slidenum">
              <a:rPr lang="en-US" smtClean="0"/>
              <a:t>12</a:t>
            </a:fld>
            <a:endParaRPr lang="en-US"/>
          </a:p>
        </p:txBody>
      </p:sp>
    </p:spTree>
    <p:extLst>
      <p:ext uri="{BB962C8B-B14F-4D97-AF65-F5344CB8AC3E}">
        <p14:creationId xmlns:p14="http://schemas.microsoft.com/office/powerpoint/2010/main" val="3997013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developed our own ROS package called YACTH</a:t>
            </a:r>
          </a:p>
          <a:p>
            <a:endParaRPr lang="en-US" dirty="0"/>
          </a:p>
          <a:p>
            <a:r>
              <a:rPr lang="en-US" dirty="0"/>
              <a:t>This includes an object tracker that can track the bounding boxes across frames.</a:t>
            </a:r>
          </a:p>
          <a:p>
            <a:endParaRPr lang="en-US" dirty="0"/>
          </a:p>
          <a:p>
            <a:r>
              <a:rPr lang="en-US" dirty="0"/>
              <a:t>As well as the cooler part, the body pose estimator</a:t>
            </a:r>
          </a:p>
          <a:p>
            <a:r>
              <a:rPr lang="en-US" dirty="0"/>
              <a:t>What the </a:t>
            </a:r>
            <a:r>
              <a:rPr lang="en-US" dirty="0" err="1"/>
              <a:t>OpenPose</a:t>
            </a:r>
            <a:r>
              <a:rPr lang="en-US" dirty="0"/>
              <a:t> network does is it estimates a skeleton of </a:t>
            </a:r>
            <a:r>
              <a:rPr lang="en-US" dirty="0" err="1"/>
              <a:t>keypoints</a:t>
            </a:r>
            <a:r>
              <a:rPr lang="en-US" dirty="0"/>
              <a:t> on people in an image</a:t>
            </a:r>
          </a:p>
          <a:p>
            <a:r>
              <a:rPr lang="en-US" dirty="0"/>
              <a:t>We can use the positions of the </a:t>
            </a:r>
            <a:r>
              <a:rPr lang="en-US" dirty="0" err="1"/>
              <a:t>keypoints</a:t>
            </a:r>
            <a:r>
              <a:rPr lang="en-US" dirty="0"/>
              <a:t> to discern between limbs, and as such, we can tell which direction a person is facing.</a:t>
            </a:r>
          </a:p>
        </p:txBody>
      </p:sp>
      <p:sp>
        <p:nvSpPr>
          <p:cNvPr id="4" name="Slide Number Placeholder 3"/>
          <p:cNvSpPr>
            <a:spLocks noGrp="1"/>
          </p:cNvSpPr>
          <p:nvPr>
            <p:ph type="sldNum" sz="quarter" idx="5"/>
          </p:nvPr>
        </p:nvSpPr>
        <p:spPr/>
        <p:txBody>
          <a:bodyPr/>
          <a:lstStyle/>
          <a:p>
            <a:fld id="{AA2E40C9-3351-4609-9BE8-D8FD7BF4DF1A}" type="slidenum">
              <a:rPr lang="en-US" smtClean="0"/>
              <a:t>13</a:t>
            </a:fld>
            <a:endParaRPr lang="en-US"/>
          </a:p>
        </p:txBody>
      </p:sp>
    </p:spTree>
    <p:extLst>
      <p:ext uri="{BB962C8B-B14F-4D97-AF65-F5344CB8AC3E}">
        <p14:creationId xmlns:p14="http://schemas.microsoft.com/office/powerpoint/2010/main" val="275524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our captured image and detections, we build up a Virtual Map of the world surrounding the Hololens.</a:t>
            </a:r>
          </a:p>
          <a:p>
            <a:pPr marL="171450" indent="-171450">
              <a:buFont typeface="Arial" panose="020B0604020202020204" pitchFamily="34" charset="0"/>
              <a:buChar char="•"/>
            </a:pPr>
            <a:r>
              <a:rPr lang="en-US" dirty="0"/>
              <a:t>This is done by </a:t>
            </a:r>
            <a:r>
              <a:rPr lang="en-US" dirty="0" err="1"/>
              <a:t>unprojecting</a:t>
            </a:r>
            <a:r>
              <a:rPr lang="en-US" dirty="0"/>
              <a:t> a 2D image coordinate into a 3D world coordinate.</a:t>
            </a:r>
          </a:p>
          <a:p>
            <a:pPr marL="171450" indent="-171450">
              <a:buFont typeface="Arial" panose="020B0604020202020204" pitchFamily="34" charset="0"/>
              <a:buChar char="•"/>
            </a:pPr>
            <a:r>
              <a:rPr lang="en-US" dirty="0"/>
              <a:t>However, when we first capture an image, we lose one axis of information, the distance to an object, since we are projecting from a 3D space to a 2D space.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best thing we can do is to project a ray through the 2D point in the image</a:t>
            </a:r>
          </a:p>
          <a:p>
            <a:pPr marL="171450" indent="-171450">
              <a:buFont typeface="Arial" panose="020B0604020202020204" pitchFamily="34" charset="0"/>
              <a:buChar char="•"/>
            </a:pPr>
            <a:r>
              <a:rPr lang="en-US" dirty="0"/>
              <a:t>This means the object can exist anywhere along that ray.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A2E40C9-3351-4609-9BE8-D8FD7BF4DF1A}" type="slidenum">
              <a:rPr lang="en-US" smtClean="0"/>
              <a:t>16</a:t>
            </a:fld>
            <a:endParaRPr lang="en-US"/>
          </a:p>
        </p:txBody>
      </p:sp>
    </p:spTree>
    <p:extLst>
      <p:ext uri="{BB962C8B-B14F-4D97-AF65-F5344CB8AC3E}">
        <p14:creationId xmlns:p14="http://schemas.microsoft.com/office/powerpoint/2010/main" val="157276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why we use the Hololens</a:t>
            </a:r>
          </a:p>
          <a:p>
            <a:pPr marL="171450" indent="-171450">
              <a:buFont typeface="Arial" panose="020B0604020202020204" pitchFamily="34" charset="0"/>
              <a:buChar char="•"/>
            </a:pPr>
            <a:r>
              <a:rPr lang="en-US" dirty="0"/>
              <a:t>The </a:t>
            </a:r>
            <a:r>
              <a:rPr lang="en-US" dirty="0" err="1"/>
              <a:t>hololens</a:t>
            </a:r>
            <a:r>
              <a:rPr lang="en-US" dirty="0"/>
              <a:t> is continuously mapping the surroundings using spatial mapping</a:t>
            </a:r>
          </a:p>
          <a:p>
            <a:pPr marL="628650" lvl="1" indent="-171450">
              <a:buFont typeface="Arial" panose="020B0604020202020204" pitchFamily="34" charset="0"/>
              <a:buChar char="•"/>
            </a:pPr>
            <a:r>
              <a:rPr lang="en-US" dirty="0"/>
              <a:t>Done using the depth cameras on the device</a:t>
            </a:r>
          </a:p>
          <a:p>
            <a:pPr marL="171450" lvl="0" indent="-171450">
              <a:buFont typeface="Arial" panose="020B0604020202020204" pitchFamily="34" charset="0"/>
              <a:buChar char="•"/>
            </a:pPr>
            <a:r>
              <a:rPr lang="en-US" dirty="0"/>
              <a:t>Essentially, it detects surfaces in the surroundings, and can calculate the distance to the surface.</a:t>
            </a:r>
          </a:p>
          <a:p>
            <a:pPr marL="171450" lvl="0" indent="-171450">
              <a:buFont typeface="Arial" panose="020B0604020202020204" pitchFamily="34" charset="0"/>
              <a:buChar char="•"/>
            </a:pPr>
            <a:r>
              <a:rPr lang="en-US" dirty="0"/>
              <a:t>What we do is we use spatial mapping to shoot a ray from the Hololens through a 3D world position</a:t>
            </a:r>
          </a:p>
          <a:p>
            <a:pPr marL="171450" lvl="0" indent="-171450">
              <a:buFont typeface="Arial" panose="020B0604020202020204" pitchFamily="34" charset="0"/>
              <a:buChar char="•"/>
            </a:pPr>
            <a:r>
              <a:rPr lang="en-US" dirty="0"/>
              <a:t>When the ray hits a surface, which should be the detected person, the 3D world co-ordinate is corrected to the point it hits the person.</a:t>
            </a:r>
          </a:p>
        </p:txBody>
      </p:sp>
      <p:sp>
        <p:nvSpPr>
          <p:cNvPr id="4" name="Slide Number Placeholder 3"/>
          <p:cNvSpPr>
            <a:spLocks noGrp="1"/>
          </p:cNvSpPr>
          <p:nvPr>
            <p:ph type="sldNum" sz="quarter" idx="5"/>
          </p:nvPr>
        </p:nvSpPr>
        <p:spPr/>
        <p:txBody>
          <a:bodyPr/>
          <a:lstStyle/>
          <a:p>
            <a:fld id="{AA2E40C9-3351-4609-9BE8-D8FD7BF4DF1A}" type="slidenum">
              <a:rPr lang="en-US" smtClean="0"/>
              <a:t>17</a:t>
            </a:fld>
            <a:endParaRPr lang="en-US"/>
          </a:p>
        </p:txBody>
      </p:sp>
    </p:spTree>
    <p:extLst>
      <p:ext uri="{BB962C8B-B14F-4D97-AF65-F5344CB8AC3E}">
        <p14:creationId xmlns:p14="http://schemas.microsoft.com/office/powerpoint/2010/main" val="71970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E40C9-3351-4609-9BE8-D8FD7BF4DF1A}" type="slidenum">
              <a:rPr lang="en-US" smtClean="0"/>
              <a:t>18</a:t>
            </a:fld>
            <a:endParaRPr lang="en-US"/>
          </a:p>
        </p:txBody>
      </p:sp>
    </p:spTree>
    <p:extLst>
      <p:ext uri="{BB962C8B-B14F-4D97-AF65-F5344CB8AC3E}">
        <p14:creationId xmlns:p14="http://schemas.microsoft.com/office/powerpoint/2010/main" val="281847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wheelchair responds to the joysticks commands.</a:t>
            </a:r>
          </a:p>
          <a:p>
            <a:pPr marL="628650" lvl="1" indent="-171450">
              <a:buFont typeface="Arial" panose="020B0604020202020204" pitchFamily="34" charset="0"/>
              <a:buChar char="•"/>
            </a:pPr>
            <a:r>
              <a:rPr lang="en-US" dirty="0"/>
              <a:t>Under the constraint of maintaining a safe distance between the PWU and people.</a:t>
            </a:r>
          </a:p>
          <a:p>
            <a:pPr marL="628650" lvl="1" indent="-171450">
              <a:buFont typeface="Arial" panose="020B0604020202020204" pitchFamily="34" charset="0"/>
              <a:buChar char="•"/>
            </a:pPr>
            <a:r>
              <a:rPr lang="en-US" dirty="0"/>
              <a:t>There is the added intricacy that the constraint is stricter when someone is walking towards the PWU.</a:t>
            </a:r>
          </a:p>
        </p:txBody>
      </p:sp>
      <p:sp>
        <p:nvSpPr>
          <p:cNvPr id="4" name="Slide Number Placeholder 3"/>
          <p:cNvSpPr>
            <a:spLocks noGrp="1"/>
          </p:cNvSpPr>
          <p:nvPr>
            <p:ph type="sldNum" sz="quarter" idx="5"/>
          </p:nvPr>
        </p:nvSpPr>
        <p:spPr/>
        <p:txBody>
          <a:bodyPr/>
          <a:lstStyle/>
          <a:p>
            <a:fld id="{AA2E40C9-3351-4609-9BE8-D8FD7BF4DF1A}" type="slidenum">
              <a:rPr lang="en-US" smtClean="0"/>
              <a:t>22</a:t>
            </a:fld>
            <a:endParaRPr lang="en-US"/>
          </a:p>
        </p:txBody>
      </p:sp>
    </p:spTree>
    <p:extLst>
      <p:ext uri="{BB962C8B-B14F-4D97-AF65-F5344CB8AC3E}">
        <p14:creationId xmlns:p14="http://schemas.microsoft.com/office/powerpoint/2010/main" val="189046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Due to image compression limitations in Unity, the augmented reality experience has a limited frame rate.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hoped to do tracking without the use of the depth camera</a:t>
            </a:r>
          </a:p>
          <a:p>
            <a:pPr marL="628650" lvl="1" indent="-171450">
              <a:buFont typeface="Arial" panose="020B0604020202020204" pitchFamily="34" charset="0"/>
              <a:buChar char="•"/>
            </a:pPr>
            <a:r>
              <a:rPr lang="en-US" dirty="0"/>
              <a:t>This proved to be too difficult for the scope of this project.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project is not about making a more efficient system for obstacle avoidance.</a:t>
            </a:r>
          </a:p>
          <a:p>
            <a:pPr marL="171450" indent="-171450">
              <a:buFont typeface="Arial" panose="020B0604020202020204" pitchFamily="34" charset="0"/>
              <a:buChar char="•"/>
            </a:pPr>
            <a:r>
              <a:rPr lang="en-US" dirty="0"/>
              <a:t>It is about showing that these systems can be implemented on portable augmented reality devices such as the Hololens.</a:t>
            </a:r>
          </a:p>
          <a:p>
            <a:pPr marL="171450" indent="-171450">
              <a:buFont typeface="Arial" panose="020B0604020202020204" pitchFamily="34" charset="0"/>
              <a:buChar char="•"/>
            </a:pPr>
            <a:r>
              <a:rPr lang="en-US" dirty="0"/>
              <a:t>In the future, we expect AR devices to be more prevalent</a:t>
            </a:r>
          </a:p>
        </p:txBody>
      </p:sp>
      <p:sp>
        <p:nvSpPr>
          <p:cNvPr id="4" name="Slide Number Placeholder 3"/>
          <p:cNvSpPr>
            <a:spLocks noGrp="1"/>
          </p:cNvSpPr>
          <p:nvPr>
            <p:ph type="sldNum" sz="quarter" idx="5"/>
          </p:nvPr>
        </p:nvSpPr>
        <p:spPr/>
        <p:txBody>
          <a:bodyPr/>
          <a:lstStyle/>
          <a:p>
            <a:fld id="{AA2E40C9-3351-4609-9BE8-D8FD7BF4DF1A}" type="slidenum">
              <a:rPr lang="en-US" smtClean="0"/>
              <a:t>24</a:t>
            </a:fld>
            <a:endParaRPr lang="en-US"/>
          </a:p>
        </p:txBody>
      </p:sp>
    </p:spTree>
    <p:extLst>
      <p:ext uri="{BB962C8B-B14F-4D97-AF65-F5344CB8AC3E}">
        <p14:creationId xmlns:p14="http://schemas.microsoft.com/office/powerpoint/2010/main" val="148425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In the PRL, a few of the PhD students have used the Hololens and smart wheelchair ARTA in their research</a:t>
            </a:r>
          </a:p>
          <a:p>
            <a:pPr marL="628650" lvl="1" indent="-171450">
              <a:buFont typeface="Arial" panose="020B0604020202020204" pitchFamily="34" charset="0"/>
              <a:buChar char="•"/>
            </a:pPr>
            <a:r>
              <a:rPr lang="en-US" dirty="0"/>
              <a:t>Mark: displaying the internal states such as the planned path of the assistive control</a:t>
            </a:r>
          </a:p>
          <a:p>
            <a:pPr marL="628650" lvl="1" indent="-171450">
              <a:buFont typeface="Arial" panose="020B0604020202020204" pitchFamily="34" charset="0"/>
              <a:buChar char="•"/>
            </a:pPr>
            <a:r>
              <a:rPr lang="en-US" dirty="0"/>
              <a:t>Rodrigo: using the Hololens to provide an interface to the user for controlling the wheelchair, such as recognizing the positions of doors and giving the user the option to go through the door using eye tracking</a:t>
            </a:r>
          </a:p>
        </p:txBody>
      </p:sp>
      <p:sp>
        <p:nvSpPr>
          <p:cNvPr id="4" name="Slide Number Placeholder 3"/>
          <p:cNvSpPr>
            <a:spLocks noGrp="1"/>
          </p:cNvSpPr>
          <p:nvPr>
            <p:ph type="sldNum" sz="quarter" idx="5"/>
          </p:nvPr>
        </p:nvSpPr>
        <p:spPr/>
        <p:txBody>
          <a:bodyPr/>
          <a:lstStyle/>
          <a:p>
            <a:fld id="{AA2E40C9-3351-4609-9BE8-D8FD7BF4DF1A}" type="slidenum">
              <a:rPr lang="en-US" smtClean="0"/>
              <a:t>4</a:t>
            </a:fld>
            <a:endParaRPr lang="en-US"/>
          </a:p>
        </p:txBody>
      </p:sp>
    </p:spTree>
    <p:extLst>
      <p:ext uri="{BB962C8B-B14F-4D97-AF65-F5344CB8AC3E}">
        <p14:creationId xmlns:p14="http://schemas.microsoft.com/office/powerpoint/2010/main" val="243305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Project is split into 3 separate systems, one on running on each device:</a:t>
            </a:r>
          </a:p>
          <a:p>
            <a:pPr marL="628650" lvl="1" indent="-171450">
              <a:buFont typeface="Arial" panose="020B0604020202020204" pitchFamily="34" charset="0"/>
              <a:buChar char="•"/>
            </a:pPr>
            <a:r>
              <a:rPr lang="en-US" dirty="0"/>
              <a:t>Hololens</a:t>
            </a:r>
          </a:p>
          <a:p>
            <a:pPr marL="1085850" lvl="2" indent="-171450">
              <a:buFont typeface="Arial" panose="020B0604020202020204" pitchFamily="34" charset="0"/>
              <a:buChar char="•"/>
            </a:pPr>
            <a:r>
              <a:rPr lang="en-US" dirty="0"/>
              <a:t>Captures the view the PWU has using front facing camera</a:t>
            </a:r>
          </a:p>
          <a:p>
            <a:pPr marL="1085850" lvl="2" indent="-171450">
              <a:buFont typeface="Arial" panose="020B0604020202020204" pitchFamily="34" charset="0"/>
              <a:buChar char="•"/>
            </a:pPr>
            <a:r>
              <a:rPr lang="en-US" dirty="0"/>
              <a:t>Maps the detected people in the surroundings</a:t>
            </a:r>
          </a:p>
          <a:p>
            <a:pPr marL="1085850" lvl="2" indent="-171450">
              <a:buFont typeface="Arial" panose="020B0604020202020204" pitchFamily="34" charset="0"/>
              <a:buChar char="•"/>
            </a:pPr>
            <a:r>
              <a:rPr lang="en-US" dirty="0"/>
              <a:t>Creates hologram visualizations</a:t>
            </a:r>
          </a:p>
          <a:p>
            <a:pPr marL="628650" lvl="1" indent="-171450">
              <a:buFont typeface="Arial" panose="020B0604020202020204" pitchFamily="34" charset="0"/>
              <a:buChar char="•"/>
            </a:pPr>
            <a:r>
              <a:rPr lang="en-US" dirty="0"/>
              <a:t>HDD (Human Detection &amp; Direction)</a:t>
            </a:r>
          </a:p>
          <a:p>
            <a:pPr marL="1085850" lvl="2" indent="-171450">
              <a:buFont typeface="Arial" panose="020B0604020202020204" pitchFamily="34" charset="0"/>
              <a:buChar char="•"/>
            </a:pPr>
            <a:r>
              <a:rPr lang="en-US" dirty="0"/>
              <a:t>Runs on a partner computer, receives frames from Hololens</a:t>
            </a:r>
          </a:p>
          <a:p>
            <a:pPr marL="1085850" lvl="2" indent="-171450">
              <a:buFont typeface="Arial" panose="020B0604020202020204" pitchFamily="34" charset="0"/>
              <a:buChar char="•"/>
            </a:pPr>
            <a:r>
              <a:rPr lang="en-US" dirty="0"/>
              <a:t>Processes frames by detecting people and direction relative to PWU</a:t>
            </a:r>
          </a:p>
          <a:p>
            <a:pPr marL="1085850" lvl="2" indent="-171450">
              <a:buFont typeface="Arial" panose="020B0604020202020204" pitchFamily="34" charset="0"/>
              <a:buChar char="•"/>
            </a:pPr>
            <a:r>
              <a:rPr lang="en-US" dirty="0"/>
              <a:t>Streams detections back to the Hololens</a:t>
            </a:r>
          </a:p>
          <a:p>
            <a:pPr marL="628650" lvl="1" indent="-171450">
              <a:buFont typeface="Arial" panose="020B0604020202020204" pitchFamily="34" charset="0"/>
              <a:buChar char="•"/>
            </a:pPr>
            <a:r>
              <a:rPr lang="en-US" dirty="0"/>
              <a:t>ARTA (Assistive Robotic Transport for Adults)</a:t>
            </a:r>
          </a:p>
          <a:p>
            <a:pPr marL="1085850" lvl="2" indent="-171450">
              <a:buFont typeface="Arial" panose="020B0604020202020204" pitchFamily="34" charset="0"/>
              <a:buChar char="•"/>
            </a:pPr>
            <a:r>
              <a:rPr lang="en-US" dirty="0"/>
              <a:t>PRL smart powered wheelchair</a:t>
            </a:r>
          </a:p>
          <a:p>
            <a:pPr marL="1085850" lvl="2" indent="-171450">
              <a:buFont typeface="Arial" panose="020B0604020202020204" pitchFamily="34" charset="0"/>
              <a:buChar char="•"/>
            </a:pPr>
            <a:r>
              <a:rPr lang="en-US" dirty="0"/>
              <a:t>PWU controls the wheelchair using joystick</a:t>
            </a:r>
          </a:p>
          <a:p>
            <a:pPr marL="1085850" lvl="2" indent="-171450">
              <a:buFont typeface="Arial" panose="020B0604020202020204" pitchFamily="34" charset="0"/>
              <a:buChar char="•"/>
            </a:pPr>
            <a:r>
              <a:rPr lang="en-US" dirty="0"/>
              <a:t>Receives control signals from Hololens to avoid collisions</a:t>
            </a:r>
          </a:p>
        </p:txBody>
      </p:sp>
      <p:sp>
        <p:nvSpPr>
          <p:cNvPr id="4" name="Slide Number Placeholder 3"/>
          <p:cNvSpPr>
            <a:spLocks noGrp="1"/>
          </p:cNvSpPr>
          <p:nvPr>
            <p:ph type="sldNum" sz="quarter" idx="5"/>
          </p:nvPr>
        </p:nvSpPr>
        <p:spPr/>
        <p:txBody>
          <a:bodyPr/>
          <a:lstStyle/>
          <a:p>
            <a:fld id="{AA2E40C9-3351-4609-9BE8-D8FD7BF4DF1A}" type="slidenum">
              <a:rPr lang="en-US" smtClean="0"/>
              <a:t>5</a:t>
            </a:fld>
            <a:endParaRPr lang="en-US"/>
          </a:p>
        </p:txBody>
      </p:sp>
    </p:spTree>
    <p:extLst>
      <p:ext uri="{BB962C8B-B14F-4D97-AF65-F5344CB8AC3E}">
        <p14:creationId xmlns:p14="http://schemas.microsoft.com/office/powerpoint/2010/main" val="377258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ROS </a:t>
            </a:r>
            <a:r>
              <a:rPr lang="en-US" dirty="0" err="1"/>
              <a:t>ROS</a:t>
            </a:r>
            <a:r>
              <a:rPr lang="en-US" dirty="0"/>
              <a:t> </a:t>
            </a:r>
            <a:r>
              <a:rPr lang="en-US" dirty="0" err="1"/>
              <a:t>ROS</a:t>
            </a:r>
            <a:r>
              <a:rPr lang="en-US" dirty="0"/>
              <a:t> </a:t>
            </a:r>
            <a:r>
              <a:rPr lang="en-US" dirty="0" err="1"/>
              <a:t>ROS</a:t>
            </a:r>
            <a:r>
              <a:rPr lang="en-US" dirty="0"/>
              <a:t> </a:t>
            </a:r>
            <a:r>
              <a:rPr lang="en-US" dirty="0" err="1"/>
              <a:t>ROS</a:t>
            </a:r>
            <a:endParaRPr lang="en-US" dirty="0"/>
          </a:p>
          <a:p>
            <a:pPr marL="171450" indent="-171450">
              <a:buFont typeface="Arial" panose="020B0604020202020204" pitchFamily="34" charset="0"/>
              <a:buChar char="•"/>
            </a:pPr>
            <a:r>
              <a:rPr lang="en-US" dirty="0"/>
              <a:t>Since this project spans across several devices, we needed a way of communication between programs running on different devices.</a:t>
            </a:r>
          </a:p>
          <a:p>
            <a:pPr marL="171450" indent="-171450">
              <a:buFont typeface="Arial" panose="020B0604020202020204" pitchFamily="34" charset="0"/>
              <a:buChar char="•"/>
            </a:pPr>
            <a:r>
              <a:rPr lang="en-US" dirty="0"/>
              <a:t>We use the Robotic Operating System (ROS) as a means of communication.</a:t>
            </a:r>
          </a:p>
          <a:p>
            <a:pPr marL="171450" indent="-171450">
              <a:buFont typeface="Arial" panose="020B0604020202020204" pitchFamily="34" charset="0"/>
              <a:buChar char="•"/>
            </a:pPr>
            <a:r>
              <a:rPr lang="en-US" dirty="0"/>
              <a:t>The beauty of using ROS is that we can run a program (node) on the Hololens, and stream data to other nodes</a:t>
            </a:r>
          </a:p>
          <a:p>
            <a:pPr marL="171450" indent="-171450">
              <a:buFont typeface="Arial" panose="020B0604020202020204" pitchFamily="34" charset="0"/>
              <a:buChar char="•"/>
            </a:pPr>
            <a:r>
              <a:rPr lang="en-US" dirty="0"/>
              <a:t>The nodes receiving the data on the processing PC doesn’t know the data came from another computer, all it cares is that it received an image it can process.</a:t>
            </a:r>
          </a:p>
        </p:txBody>
      </p:sp>
      <p:sp>
        <p:nvSpPr>
          <p:cNvPr id="4" name="Slide Number Placeholder 3"/>
          <p:cNvSpPr>
            <a:spLocks noGrp="1"/>
          </p:cNvSpPr>
          <p:nvPr>
            <p:ph type="sldNum" sz="quarter" idx="5"/>
          </p:nvPr>
        </p:nvSpPr>
        <p:spPr/>
        <p:txBody>
          <a:bodyPr/>
          <a:lstStyle/>
          <a:p>
            <a:fld id="{AA2E40C9-3351-4609-9BE8-D8FD7BF4DF1A}" type="slidenum">
              <a:rPr lang="en-US" smtClean="0"/>
              <a:t>6</a:t>
            </a:fld>
            <a:endParaRPr lang="en-US"/>
          </a:p>
        </p:txBody>
      </p:sp>
    </p:spTree>
    <p:extLst>
      <p:ext uri="{BB962C8B-B14F-4D97-AF65-F5344CB8AC3E}">
        <p14:creationId xmlns:p14="http://schemas.microsoft.com/office/powerpoint/2010/main" val="233516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unit application, we can break it into two parts. It runs on the Microsoft Hololens.</a:t>
            </a:r>
          </a:p>
          <a:p>
            <a:r>
              <a:rPr lang="en-US" dirty="0"/>
              <a:t>We want to see what the user sees, so we need access to the front facing camera that captures the users view</a:t>
            </a:r>
          </a:p>
          <a:p>
            <a:r>
              <a:rPr lang="en-US" dirty="0"/>
              <a:t>And stream it over the network.</a:t>
            </a:r>
          </a:p>
        </p:txBody>
      </p:sp>
      <p:sp>
        <p:nvSpPr>
          <p:cNvPr id="4" name="Slide Number Placeholder 3"/>
          <p:cNvSpPr>
            <a:spLocks noGrp="1"/>
          </p:cNvSpPr>
          <p:nvPr>
            <p:ph type="sldNum" sz="quarter" idx="5"/>
          </p:nvPr>
        </p:nvSpPr>
        <p:spPr/>
        <p:txBody>
          <a:bodyPr/>
          <a:lstStyle/>
          <a:p>
            <a:fld id="{AA2E40C9-3351-4609-9BE8-D8FD7BF4DF1A}" type="slidenum">
              <a:rPr lang="en-US" smtClean="0"/>
              <a:t>7</a:t>
            </a:fld>
            <a:endParaRPr lang="en-US"/>
          </a:p>
        </p:txBody>
      </p:sp>
    </p:spTree>
    <p:extLst>
      <p:ext uri="{BB962C8B-B14F-4D97-AF65-F5344CB8AC3E}">
        <p14:creationId xmlns:p14="http://schemas.microsoft.com/office/powerpoint/2010/main" val="11201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point out camera</a:t>
            </a:r>
          </a:p>
          <a:p>
            <a:endParaRPr lang="en-US" dirty="0"/>
          </a:p>
          <a:p>
            <a:pPr marL="171450" indent="-171450">
              <a:buFont typeface="Arial" panose="020B0604020202020204" pitchFamily="34" charset="0"/>
              <a:buChar char="•"/>
            </a:pPr>
            <a:r>
              <a:rPr lang="en-US" dirty="0"/>
              <a:t>We developed a way of accessing the front facing camera of the device and streaming it over the network</a:t>
            </a:r>
          </a:p>
          <a:p>
            <a:pPr marL="171450" indent="-171450">
              <a:buFont typeface="Arial" panose="020B0604020202020204" pitchFamily="34" charset="0"/>
              <a:buChar char="•"/>
            </a:pPr>
            <a:r>
              <a:rPr lang="en-US" dirty="0"/>
              <a:t>Had to compare a few alternatives, however we ended up going with Unity</a:t>
            </a:r>
          </a:p>
          <a:p>
            <a:pPr marL="628650" lvl="1" indent="-171450">
              <a:buFont typeface="Arial" panose="020B0604020202020204" pitchFamily="34" charset="0"/>
              <a:buChar char="•"/>
            </a:pPr>
            <a:r>
              <a:rPr lang="en-US" dirty="0"/>
              <a:t>Abstracts away raw sensor data handling</a:t>
            </a:r>
          </a:p>
          <a:p>
            <a:pPr marL="628650" lvl="1" indent="-171450">
              <a:buFont typeface="Arial" panose="020B0604020202020204" pitchFamily="34" charset="0"/>
              <a:buChar char="•"/>
            </a:pPr>
            <a:r>
              <a:rPr lang="en-US" dirty="0"/>
              <a:t>Ability to use ROS# to communicate with other ROS nodes.</a:t>
            </a:r>
          </a:p>
        </p:txBody>
      </p:sp>
      <p:sp>
        <p:nvSpPr>
          <p:cNvPr id="4" name="Slide Number Placeholder 3"/>
          <p:cNvSpPr>
            <a:spLocks noGrp="1"/>
          </p:cNvSpPr>
          <p:nvPr>
            <p:ph type="sldNum" sz="quarter" idx="5"/>
          </p:nvPr>
        </p:nvSpPr>
        <p:spPr/>
        <p:txBody>
          <a:bodyPr/>
          <a:lstStyle/>
          <a:p>
            <a:fld id="{AA2E40C9-3351-4609-9BE8-D8FD7BF4DF1A}" type="slidenum">
              <a:rPr lang="en-US" smtClean="0"/>
              <a:t>8</a:t>
            </a:fld>
            <a:endParaRPr lang="en-US"/>
          </a:p>
        </p:txBody>
      </p:sp>
    </p:spTree>
    <p:extLst>
      <p:ext uri="{BB962C8B-B14F-4D97-AF65-F5344CB8AC3E}">
        <p14:creationId xmlns:p14="http://schemas.microsoft.com/office/powerpoint/2010/main" val="220777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go on to the partner PC and explain the system running there.</a:t>
            </a:r>
          </a:p>
        </p:txBody>
      </p:sp>
      <p:sp>
        <p:nvSpPr>
          <p:cNvPr id="4" name="Slide Number Placeholder 3"/>
          <p:cNvSpPr>
            <a:spLocks noGrp="1"/>
          </p:cNvSpPr>
          <p:nvPr>
            <p:ph type="sldNum" sz="quarter" idx="5"/>
          </p:nvPr>
        </p:nvSpPr>
        <p:spPr/>
        <p:txBody>
          <a:bodyPr/>
          <a:lstStyle/>
          <a:p>
            <a:fld id="{AA2E40C9-3351-4609-9BE8-D8FD7BF4DF1A}" type="slidenum">
              <a:rPr lang="en-US" smtClean="0"/>
              <a:t>9</a:t>
            </a:fld>
            <a:endParaRPr lang="en-US"/>
          </a:p>
        </p:txBody>
      </p:sp>
    </p:spTree>
    <p:extLst>
      <p:ext uri="{BB962C8B-B14F-4D97-AF65-F5344CB8AC3E}">
        <p14:creationId xmlns:p14="http://schemas.microsoft.com/office/powerpoint/2010/main" val="373497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Partner PC has a GTX 1050Ti GPU</a:t>
            </a:r>
          </a:p>
          <a:p>
            <a:pPr marL="171450" indent="-171450">
              <a:buFont typeface="Arial" panose="020B0604020202020204" pitchFamily="34" charset="0"/>
              <a:buChar char="•"/>
            </a:pPr>
            <a:r>
              <a:rPr lang="en-US" dirty="0"/>
              <a:t>Receives captured frames from Hololens</a:t>
            </a:r>
          </a:p>
          <a:p>
            <a:pPr marL="171450" indent="-171450">
              <a:buFont typeface="Arial" panose="020B0604020202020204" pitchFamily="34" charset="0"/>
              <a:buChar char="•"/>
            </a:pPr>
            <a:r>
              <a:rPr lang="en-US" dirty="0"/>
              <a:t>Detects people, predicts bounding boxes</a:t>
            </a:r>
          </a:p>
          <a:p>
            <a:pPr marL="171450" indent="-171450">
              <a:buFont typeface="Arial" panose="020B0604020202020204" pitchFamily="34" charset="0"/>
              <a:buChar char="•"/>
            </a:pPr>
            <a:r>
              <a:rPr lang="en-US" dirty="0"/>
              <a:t>Bounding boxes are passed on</a:t>
            </a:r>
          </a:p>
          <a:p>
            <a:pPr marL="628650" lvl="1" indent="-171450">
              <a:buFont typeface="Arial" panose="020B0604020202020204" pitchFamily="34" charset="0"/>
              <a:buChar char="•"/>
            </a:pPr>
            <a:r>
              <a:rPr lang="en-US" dirty="0"/>
              <a:t>Assign a tracking identity</a:t>
            </a:r>
          </a:p>
          <a:p>
            <a:pPr marL="628650" lvl="1" indent="-171450">
              <a:buFont typeface="Arial" panose="020B0604020202020204" pitchFamily="34" charset="0"/>
              <a:buChar char="•"/>
            </a:pPr>
            <a:r>
              <a:rPr lang="en-US" dirty="0"/>
              <a:t>Determine if the person is facing towards/away from the PWU</a:t>
            </a:r>
          </a:p>
          <a:p>
            <a:pPr marL="171450" lvl="0" indent="-171450">
              <a:buFont typeface="Arial" panose="020B0604020202020204" pitchFamily="34" charset="0"/>
              <a:buChar char="•"/>
            </a:pPr>
            <a:r>
              <a:rPr lang="en-US" dirty="0"/>
              <a:t>Results are streamed over the network back to the Hololens</a:t>
            </a:r>
          </a:p>
        </p:txBody>
      </p:sp>
      <p:sp>
        <p:nvSpPr>
          <p:cNvPr id="4" name="Slide Number Placeholder 3"/>
          <p:cNvSpPr>
            <a:spLocks noGrp="1"/>
          </p:cNvSpPr>
          <p:nvPr>
            <p:ph type="sldNum" sz="quarter" idx="5"/>
          </p:nvPr>
        </p:nvSpPr>
        <p:spPr/>
        <p:txBody>
          <a:bodyPr/>
          <a:lstStyle/>
          <a:p>
            <a:fld id="{AA2E40C9-3351-4609-9BE8-D8FD7BF4DF1A}" type="slidenum">
              <a:rPr lang="en-US" smtClean="0"/>
              <a:t>10</a:t>
            </a:fld>
            <a:endParaRPr lang="en-US"/>
          </a:p>
        </p:txBody>
      </p:sp>
    </p:spTree>
    <p:extLst>
      <p:ext uri="{BB962C8B-B14F-4D97-AF65-F5344CB8AC3E}">
        <p14:creationId xmlns:p14="http://schemas.microsoft.com/office/powerpoint/2010/main" val="120741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YOLO object detector</a:t>
            </a:r>
          </a:p>
          <a:p>
            <a:r>
              <a:rPr lang="en-US" dirty="0"/>
              <a:t>Darknet framework</a:t>
            </a:r>
          </a:p>
          <a:p>
            <a:r>
              <a:rPr lang="en-US" dirty="0"/>
              <a:t>Had to integrate the framework into ROS so we could receive messages from other nodes</a:t>
            </a:r>
          </a:p>
          <a:p>
            <a:r>
              <a:rPr lang="en-US" dirty="0"/>
              <a:t>Achieved this by wrapping the core C library in Python wrappers so it could communicate as a ROS node</a:t>
            </a:r>
          </a:p>
          <a:p>
            <a:endParaRPr lang="en-US" dirty="0"/>
          </a:p>
          <a:p>
            <a:r>
              <a:rPr lang="en-US" dirty="0"/>
              <a:t>Also trained the network using a pedestrian dataset</a:t>
            </a:r>
          </a:p>
          <a:p>
            <a:r>
              <a:rPr lang="en-US" dirty="0"/>
              <a:t>Wanted to improve detections of people</a:t>
            </a:r>
          </a:p>
          <a:p>
            <a:endParaRPr lang="en-US" dirty="0"/>
          </a:p>
        </p:txBody>
      </p:sp>
      <p:sp>
        <p:nvSpPr>
          <p:cNvPr id="4" name="Slide Number Placeholder 3"/>
          <p:cNvSpPr>
            <a:spLocks noGrp="1"/>
          </p:cNvSpPr>
          <p:nvPr>
            <p:ph type="sldNum" sz="quarter" idx="5"/>
          </p:nvPr>
        </p:nvSpPr>
        <p:spPr/>
        <p:txBody>
          <a:bodyPr/>
          <a:lstStyle/>
          <a:p>
            <a:fld id="{AA2E40C9-3351-4609-9BE8-D8FD7BF4DF1A}" type="slidenum">
              <a:rPr lang="en-US" smtClean="0"/>
              <a:t>11</a:t>
            </a:fld>
            <a:endParaRPr lang="en-US"/>
          </a:p>
        </p:txBody>
      </p:sp>
    </p:spTree>
    <p:extLst>
      <p:ext uri="{BB962C8B-B14F-4D97-AF65-F5344CB8AC3E}">
        <p14:creationId xmlns:p14="http://schemas.microsoft.com/office/powerpoint/2010/main" val="425249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C9F8AB-C11C-4A89-B972-F6FF9880C699}" type="datetimeFigureOut">
              <a:rPr lang="en-US" smtClean="0"/>
              <a:t>6/23/2019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097D8-9686-4A3B-B1B3-E304AD2C23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23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9F8AB-C11C-4A89-B972-F6FF9880C699}" type="datetimeFigureOut">
              <a:rPr lang="en-US" smtClean="0"/>
              <a:t>6/23/2019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3123998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9F8AB-C11C-4A89-B972-F6FF9880C699}" type="datetimeFigureOut">
              <a:rPr lang="en-US" smtClean="0"/>
              <a:t>6/23/2019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1326653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9F8AB-C11C-4A89-B972-F6FF9880C699}" type="datetimeFigureOut">
              <a:rPr lang="en-US" smtClean="0"/>
              <a:t>6/23/2019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394539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9F8AB-C11C-4A89-B972-F6FF9880C699}" type="datetimeFigureOut">
              <a:rPr lang="en-US" smtClean="0"/>
              <a:t>6/23/2019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097D8-9686-4A3B-B1B3-E304AD2C23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3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C9F8AB-C11C-4A89-B972-F6FF9880C699}" type="datetimeFigureOut">
              <a:rPr lang="en-US" smtClean="0"/>
              <a:t>6/23/2019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63132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C9F8AB-C11C-4A89-B972-F6FF9880C699}" type="datetimeFigureOut">
              <a:rPr lang="en-US" smtClean="0"/>
              <a:t>6/23/2019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45143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C9F8AB-C11C-4A89-B972-F6FF9880C699}" type="datetimeFigureOut">
              <a:rPr lang="en-US" smtClean="0"/>
              <a:t>6/23/2019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356860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EC9F8AB-C11C-4A89-B972-F6FF9880C699}" type="datetimeFigureOut">
              <a:rPr lang="en-US" smtClean="0"/>
              <a:t>6/23/2019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126471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C9F8AB-C11C-4A89-B972-F6FF9880C699}" type="datetimeFigureOut">
              <a:rPr lang="en-US" smtClean="0"/>
              <a:t>6/23/2019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34097D8-9686-4A3B-B1B3-E304AD2C2390}" type="slidenum">
              <a:rPr lang="en-US" smtClean="0"/>
              <a:t>‹#›</a:t>
            </a:fld>
            <a:endParaRPr lang="en-US"/>
          </a:p>
        </p:txBody>
      </p:sp>
    </p:spTree>
    <p:extLst>
      <p:ext uri="{BB962C8B-B14F-4D97-AF65-F5344CB8AC3E}">
        <p14:creationId xmlns:p14="http://schemas.microsoft.com/office/powerpoint/2010/main" val="1161669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C9F8AB-C11C-4A89-B972-F6FF9880C699}" type="datetimeFigureOut">
              <a:rPr lang="en-US" smtClean="0"/>
              <a:t>6/23/2019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097D8-9686-4A3B-B1B3-E304AD2C2390}" type="slidenum">
              <a:rPr lang="en-US" smtClean="0"/>
              <a:t>‹#›</a:t>
            </a:fld>
            <a:endParaRPr lang="en-US"/>
          </a:p>
        </p:txBody>
      </p:sp>
    </p:spTree>
    <p:extLst>
      <p:ext uri="{BB962C8B-B14F-4D97-AF65-F5344CB8AC3E}">
        <p14:creationId xmlns:p14="http://schemas.microsoft.com/office/powerpoint/2010/main" val="356368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EC9F8AB-C11C-4A89-B972-F6FF9880C699}" type="datetimeFigureOut">
              <a:rPr lang="en-US" smtClean="0"/>
              <a:t>6/23/2019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34097D8-9686-4A3B-B1B3-E304AD2C239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272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5" Type="http://schemas.microsoft.com/office/2007/relationships/media" Target="../media/media4.mp4"/><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B72CA-C415-4BBB-8316-F93D6F865626}"/>
              </a:ext>
            </a:extLst>
          </p:cNvPr>
          <p:cNvSpPr>
            <a:spLocks noGrp="1"/>
          </p:cNvSpPr>
          <p:nvPr>
            <p:ph type="ctrTitle"/>
          </p:nvPr>
        </p:nvSpPr>
        <p:spPr>
          <a:xfrm>
            <a:off x="1524000" y="922692"/>
            <a:ext cx="9144000" cy="1962772"/>
          </a:xfrm>
        </p:spPr>
        <p:txBody>
          <a:bodyPr>
            <a:noAutofit/>
          </a:bodyPr>
          <a:lstStyle/>
          <a:p>
            <a:pPr algn="ctr"/>
            <a:r>
              <a:rPr lang="en-US" sz="5400" dirty="0"/>
              <a:t>Augmented Reality-assisted Human Robot Interaction</a:t>
            </a:r>
          </a:p>
        </p:txBody>
      </p:sp>
      <p:sp>
        <p:nvSpPr>
          <p:cNvPr id="3" name="Subtitle 2">
            <a:extLst>
              <a:ext uri="{FF2B5EF4-FFF2-40B4-BE49-F238E27FC236}">
                <a16:creationId xmlns:a16="http://schemas.microsoft.com/office/drawing/2014/main" id="{BAE88570-98E9-4044-A869-F8A0C1E797D1}"/>
              </a:ext>
            </a:extLst>
          </p:cNvPr>
          <p:cNvSpPr>
            <a:spLocks noGrp="1"/>
          </p:cNvSpPr>
          <p:nvPr>
            <p:ph type="subTitle" idx="1"/>
          </p:nvPr>
        </p:nvSpPr>
        <p:spPr>
          <a:xfrm>
            <a:off x="3444737" y="4493105"/>
            <a:ext cx="5302526" cy="1655762"/>
          </a:xfrm>
        </p:spPr>
        <p:txBody>
          <a:bodyPr numCol="2">
            <a:normAutofit/>
          </a:bodyPr>
          <a:lstStyle/>
          <a:p>
            <a:pPr algn="l"/>
            <a:r>
              <a:rPr lang="en-US" sz="1200" b="1" dirty="0">
                <a:solidFill>
                  <a:schemeClr val="tx1"/>
                </a:solidFill>
              </a:rPr>
              <a:t>Student: </a:t>
            </a:r>
          </a:p>
          <a:p>
            <a:pPr algn="l"/>
            <a:r>
              <a:rPr lang="en-US" sz="1200" dirty="0">
                <a:solidFill>
                  <a:schemeClr val="tx1"/>
                </a:solidFill>
              </a:rPr>
              <a:t>Aufar P. Laksana</a:t>
            </a:r>
          </a:p>
          <a:p>
            <a:pPr algn="l"/>
            <a:endParaRPr lang="en-US" sz="1200" dirty="0">
              <a:solidFill>
                <a:schemeClr val="tx1"/>
              </a:solidFill>
            </a:endParaRPr>
          </a:p>
          <a:p>
            <a:pPr algn="l"/>
            <a:r>
              <a:rPr lang="en-US" sz="1200" b="1" dirty="0">
                <a:solidFill>
                  <a:schemeClr val="tx1"/>
                </a:solidFill>
              </a:rPr>
              <a:t>CID: </a:t>
            </a:r>
          </a:p>
          <a:p>
            <a:pPr algn="l"/>
            <a:r>
              <a:rPr lang="en-US" sz="1200" dirty="0">
                <a:solidFill>
                  <a:schemeClr val="tx1"/>
                </a:solidFill>
              </a:rPr>
              <a:t>01093575</a:t>
            </a:r>
          </a:p>
          <a:p>
            <a:pPr algn="r"/>
            <a:r>
              <a:rPr lang="en-US" sz="1200" b="1" dirty="0">
                <a:solidFill>
                  <a:schemeClr val="tx1"/>
                </a:solidFill>
              </a:rPr>
              <a:t>Project Supervisor: </a:t>
            </a:r>
          </a:p>
          <a:p>
            <a:pPr algn="r"/>
            <a:r>
              <a:rPr lang="en-US" sz="1200" dirty="0">
                <a:solidFill>
                  <a:schemeClr val="tx1"/>
                </a:solidFill>
              </a:rPr>
              <a:t>Professor Yiannis Demiris</a:t>
            </a:r>
          </a:p>
          <a:p>
            <a:pPr algn="r"/>
            <a:endParaRPr lang="en-US" sz="1200" dirty="0">
              <a:solidFill>
                <a:schemeClr val="tx1"/>
              </a:solidFill>
            </a:endParaRPr>
          </a:p>
          <a:p>
            <a:pPr algn="r"/>
            <a:r>
              <a:rPr lang="en-US" sz="1200" b="1" dirty="0">
                <a:solidFill>
                  <a:schemeClr val="tx1"/>
                </a:solidFill>
              </a:rPr>
              <a:t>Second Marker:</a:t>
            </a:r>
          </a:p>
          <a:p>
            <a:pPr algn="r"/>
            <a:r>
              <a:rPr lang="en-US" sz="1200" dirty="0">
                <a:solidFill>
                  <a:schemeClr val="tx1"/>
                </a:solidFill>
              </a:rPr>
              <a:t>Dr. Tae-</a:t>
            </a:r>
            <a:r>
              <a:rPr lang="en-US" sz="1200" dirty="0" err="1">
                <a:solidFill>
                  <a:schemeClr val="tx1"/>
                </a:solidFill>
              </a:rPr>
              <a:t>Kyun</a:t>
            </a:r>
            <a:r>
              <a:rPr lang="en-US" sz="1200" dirty="0">
                <a:solidFill>
                  <a:schemeClr val="tx1"/>
                </a:solidFill>
              </a:rPr>
              <a:t> Kim</a:t>
            </a:r>
          </a:p>
        </p:txBody>
      </p:sp>
      <p:sp>
        <p:nvSpPr>
          <p:cNvPr id="8" name="Subtitle 2">
            <a:extLst>
              <a:ext uri="{FF2B5EF4-FFF2-40B4-BE49-F238E27FC236}">
                <a16:creationId xmlns:a16="http://schemas.microsoft.com/office/drawing/2014/main" id="{B025C449-BAE8-4591-B905-F70A6D01B6FA}"/>
              </a:ext>
            </a:extLst>
          </p:cNvPr>
          <p:cNvSpPr txBox="1">
            <a:spLocks/>
          </p:cNvSpPr>
          <p:nvPr/>
        </p:nvSpPr>
        <p:spPr>
          <a:xfrm>
            <a:off x="3444737" y="3228271"/>
            <a:ext cx="5302526" cy="922026"/>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Final Year Project Presentation</a:t>
            </a:r>
          </a:p>
          <a:p>
            <a:r>
              <a:rPr lang="en-US" dirty="0"/>
              <a:t>Monday 24</a:t>
            </a:r>
            <a:r>
              <a:rPr lang="en-US" baseline="30000" dirty="0"/>
              <a:t>th</a:t>
            </a:r>
            <a:r>
              <a:rPr lang="en-US" dirty="0"/>
              <a:t> June 2019</a:t>
            </a:r>
          </a:p>
        </p:txBody>
      </p:sp>
      <p:pic>
        <p:nvPicPr>
          <p:cNvPr id="10" name="Picture 9" descr="A close up of a sign&#10;&#10;Description automatically generated">
            <a:extLst>
              <a:ext uri="{FF2B5EF4-FFF2-40B4-BE49-F238E27FC236}">
                <a16:creationId xmlns:a16="http://schemas.microsoft.com/office/drawing/2014/main" id="{435583AC-5442-47F9-8198-5299EC679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269712"/>
            <a:ext cx="2609126" cy="686934"/>
          </a:xfrm>
          <a:prstGeom prst="rect">
            <a:avLst/>
          </a:prstGeom>
        </p:spPr>
      </p:pic>
    </p:spTree>
    <p:extLst>
      <p:ext uri="{BB962C8B-B14F-4D97-AF65-F5344CB8AC3E}">
        <p14:creationId xmlns:p14="http://schemas.microsoft.com/office/powerpoint/2010/main" val="3011668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94F2-F135-4810-942E-ABD248C53F90}"/>
              </a:ext>
            </a:extLst>
          </p:cNvPr>
          <p:cNvSpPr>
            <a:spLocks noGrp="1"/>
          </p:cNvSpPr>
          <p:nvPr>
            <p:ph type="title"/>
          </p:nvPr>
        </p:nvSpPr>
        <p:spPr/>
        <p:txBody>
          <a:bodyPr/>
          <a:lstStyle/>
          <a:p>
            <a:r>
              <a:rPr lang="en-US" dirty="0"/>
              <a:t>HDD: Human Detection &amp; Direction</a:t>
            </a:r>
          </a:p>
        </p:txBody>
      </p:sp>
      <p:pic>
        <p:nvPicPr>
          <p:cNvPr id="5" name="Content Placeholder 4" descr="A picture containing indoor, screenshot&#10;&#10;Description automatically generated">
            <a:extLst>
              <a:ext uri="{FF2B5EF4-FFF2-40B4-BE49-F238E27FC236}">
                <a16:creationId xmlns:a16="http://schemas.microsoft.com/office/drawing/2014/main" id="{53C99285-12E0-48C2-9656-A3DFCFD5BD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6567" y="1866569"/>
            <a:ext cx="8698865" cy="4022725"/>
          </a:xfrm>
        </p:spPr>
      </p:pic>
    </p:spTree>
    <p:extLst>
      <p:ext uri="{BB962C8B-B14F-4D97-AF65-F5344CB8AC3E}">
        <p14:creationId xmlns:p14="http://schemas.microsoft.com/office/powerpoint/2010/main" val="269497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BA7C-BA0B-420A-A9AE-1FD61AC4A305}"/>
              </a:ext>
            </a:extLst>
          </p:cNvPr>
          <p:cNvSpPr>
            <a:spLocks noGrp="1"/>
          </p:cNvSpPr>
          <p:nvPr>
            <p:ph type="title"/>
          </p:nvPr>
        </p:nvSpPr>
        <p:spPr/>
        <p:txBody>
          <a:bodyPr/>
          <a:lstStyle/>
          <a:p>
            <a:r>
              <a:rPr lang="en-US" dirty="0"/>
              <a:t>HDD: Object Detector - YOLO</a:t>
            </a:r>
          </a:p>
        </p:txBody>
      </p:sp>
      <p:sp>
        <p:nvSpPr>
          <p:cNvPr id="3" name="Content Placeholder 2">
            <a:extLst>
              <a:ext uri="{FF2B5EF4-FFF2-40B4-BE49-F238E27FC236}">
                <a16:creationId xmlns:a16="http://schemas.microsoft.com/office/drawing/2014/main" id="{27FC5F41-82A1-468F-AD7F-F6E9E53BEB8D}"/>
              </a:ext>
            </a:extLst>
          </p:cNvPr>
          <p:cNvSpPr>
            <a:spLocks noGrp="1"/>
          </p:cNvSpPr>
          <p:nvPr>
            <p:ph idx="1"/>
          </p:nvPr>
        </p:nvSpPr>
        <p:spPr>
          <a:xfrm>
            <a:off x="1097280" y="1845734"/>
            <a:ext cx="6713220" cy="4023360"/>
          </a:xfrm>
        </p:spPr>
        <p:txBody>
          <a:bodyPr>
            <a:normAutofit fontScale="92500" lnSpcReduction="10000"/>
          </a:bodyPr>
          <a:lstStyle/>
          <a:p>
            <a:pPr>
              <a:buFont typeface="Arial" panose="020B0604020202020204" pitchFamily="34" charset="0"/>
              <a:buChar char="•"/>
            </a:pPr>
            <a:r>
              <a:rPr lang="en-US" dirty="0"/>
              <a:t>You Only Look Once (YOLO) Object Detector [4]</a:t>
            </a:r>
          </a:p>
          <a:p>
            <a:pPr lvl="1">
              <a:buFont typeface="Arial" panose="020B0604020202020204" pitchFamily="34" charset="0"/>
              <a:buChar char="•"/>
            </a:pPr>
            <a:r>
              <a:rPr lang="en-US" dirty="0"/>
              <a:t>Exhaustively searches an image and predicts bounding box and class for each grid cell.</a:t>
            </a:r>
          </a:p>
          <a:p>
            <a:pPr lvl="1">
              <a:buFont typeface="Arial" panose="020B0604020202020204" pitchFamily="34" charset="0"/>
              <a:buChar char="•"/>
            </a:pPr>
            <a:r>
              <a:rPr lang="en-US" dirty="0"/>
              <a:t>Runs on Darknet NN framework.</a:t>
            </a:r>
          </a:p>
          <a:p>
            <a:pPr>
              <a:buFont typeface="Arial" panose="020B0604020202020204" pitchFamily="34" charset="0"/>
              <a:buChar char="•"/>
            </a:pPr>
            <a:r>
              <a:rPr lang="en-US" dirty="0"/>
              <a:t>We use the Robotic Operating System (ROS) as a means of communication between devices.</a:t>
            </a:r>
          </a:p>
          <a:p>
            <a:pPr lvl="1">
              <a:buFont typeface="Arial" panose="020B0604020202020204" pitchFamily="34" charset="0"/>
              <a:buChar char="•"/>
            </a:pPr>
            <a:r>
              <a:rPr lang="en-US" dirty="0"/>
              <a:t>Had to port Darknet into ROS as a package to receive camera frames from Hololens.</a:t>
            </a:r>
          </a:p>
          <a:p>
            <a:pPr lvl="1">
              <a:buFont typeface="Arial" panose="020B0604020202020204" pitchFamily="34" charset="0"/>
              <a:buChar char="•"/>
            </a:pPr>
            <a:r>
              <a:rPr lang="en-US" dirty="0"/>
              <a:t>Writing Python wrappers around Darknet C code for ROS integration.</a:t>
            </a:r>
          </a:p>
          <a:p>
            <a:pPr>
              <a:buFont typeface="Arial" panose="020B0604020202020204" pitchFamily="34" charset="0"/>
              <a:buChar char="•"/>
            </a:pPr>
            <a:r>
              <a:rPr lang="en-US" dirty="0"/>
              <a:t>Trained YOLOv3-Tiny on a pedestrian detection dataset.</a:t>
            </a:r>
          </a:p>
          <a:p>
            <a:pPr lvl="1">
              <a:buFont typeface="Arial" panose="020B0604020202020204" pitchFamily="34" charset="0"/>
              <a:buChar char="•"/>
            </a:pPr>
            <a:r>
              <a:rPr lang="en-US" dirty="0" err="1"/>
              <a:t>CrowdHuman</a:t>
            </a:r>
            <a:r>
              <a:rPr lang="en-US" dirty="0"/>
              <a:t> Dataset [5]</a:t>
            </a:r>
          </a:p>
          <a:p>
            <a:pPr lvl="1">
              <a:buFont typeface="Arial" panose="020B0604020202020204" pitchFamily="34" charset="0"/>
              <a:buChar char="•"/>
            </a:pPr>
            <a:r>
              <a:rPr lang="en-US" dirty="0"/>
              <a:t>Unique identities, large diversity in images.</a:t>
            </a:r>
          </a:p>
          <a:p>
            <a:pPr lvl="1">
              <a:buFont typeface="Arial" panose="020B0604020202020204" pitchFamily="34" charset="0"/>
              <a:buChar char="•"/>
            </a:pPr>
            <a:r>
              <a:rPr lang="en-US" dirty="0"/>
              <a:t>Bounding boxes labelled with partial occlusion.</a:t>
            </a:r>
          </a:p>
        </p:txBody>
      </p:sp>
      <p:sp>
        <p:nvSpPr>
          <p:cNvPr id="4" name="Rectangle 3">
            <a:extLst>
              <a:ext uri="{FF2B5EF4-FFF2-40B4-BE49-F238E27FC236}">
                <a16:creationId xmlns:a16="http://schemas.microsoft.com/office/drawing/2014/main" id="{BD19C697-0F02-45E6-A7E7-A06A6DE00B98}"/>
              </a:ext>
            </a:extLst>
          </p:cNvPr>
          <p:cNvSpPr/>
          <p:nvPr/>
        </p:nvSpPr>
        <p:spPr>
          <a:xfrm>
            <a:off x="485596" y="5869094"/>
            <a:ext cx="5842634" cy="307777"/>
          </a:xfrm>
          <a:prstGeom prst="rect">
            <a:avLst/>
          </a:prstGeom>
        </p:spPr>
        <p:txBody>
          <a:bodyPr wrap="square">
            <a:spAutoFit/>
          </a:bodyPr>
          <a:lstStyle/>
          <a:p>
            <a:r>
              <a:rPr lang="en-US" sz="700" dirty="0"/>
              <a:t>[4] Joseph Redmon, Santosh Kumar </a:t>
            </a:r>
            <a:r>
              <a:rPr lang="en-US" sz="700" dirty="0" err="1"/>
              <a:t>Divvala</a:t>
            </a:r>
            <a:r>
              <a:rPr lang="en-US" sz="700" dirty="0"/>
              <a:t>, Ross B. </a:t>
            </a:r>
            <a:r>
              <a:rPr lang="en-US" sz="700" dirty="0" err="1"/>
              <a:t>Girshick</a:t>
            </a:r>
            <a:r>
              <a:rPr lang="en-US" sz="700" dirty="0"/>
              <a:t>, and Ali Farhadi. You only look once: Unified, real-time object detection.</a:t>
            </a:r>
          </a:p>
          <a:p>
            <a:r>
              <a:rPr lang="en-US" sz="700" dirty="0"/>
              <a:t>[5] Shuai Shao, </a:t>
            </a:r>
            <a:r>
              <a:rPr lang="en-US" sz="700" dirty="0" err="1"/>
              <a:t>Zijian</a:t>
            </a:r>
            <a:r>
              <a:rPr lang="en-US" sz="700" dirty="0"/>
              <a:t> Zhao, </a:t>
            </a:r>
            <a:r>
              <a:rPr lang="en-US" sz="700" dirty="0" err="1"/>
              <a:t>Boxun</a:t>
            </a:r>
            <a:r>
              <a:rPr lang="en-US" sz="700" dirty="0"/>
              <a:t> Li, </a:t>
            </a:r>
            <a:r>
              <a:rPr lang="en-US" sz="700" dirty="0" err="1"/>
              <a:t>Tete</a:t>
            </a:r>
            <a:r>
              <a:rPr lang="en-US" sz="700" dirty="0"/>
              <a:t> Xiao, Gang Yu, </a:t>
            </a:r>
            <a:r>
              <a:rPr lang="en-US" sz="700" dirty="0" err="1"/>
              <a:t>Xiangyu</a:t>
            </a:r>
            <a:r>
              <a:rPr lang="en-US" sz="700" dirty="0"/>
              <a:t> Zhang, and Jian Sun. </a:t>
            </a:r>
            <a:r>
              <a:rPr lang="en-US" sz="700" dirty="0" err="1"/>
              <a:t>Crowdhuman</a:t>
            </a:r>
            <a:r>
              <a:rPr lang="en-US" sz="700" dirty="0"/>
              <a:t>: A benchmark for detecting human in a crowd.</a:t>
            </a:r>
          </a:p>
        </p:txBody>
      </p:sp>
      <p:pic>
        <p:nvPicPr>
          <p:cNvPr id="6" name="Picture 5" descr="A person standing in a room&#10;&#10;Description automatically generated">
            <a:extLst>
              <a:ext uri="{FF2B5EF4-FFF2-40B4-BE49-F238E27FC236}">
                <a16:creationId xmlns:a16="http://schemas.microsoft.com/office/drawing/2014/main" id="{66FD2F82-F34E-4B8F-B33D-F6E008BCA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143" y="1845734"/>
            <a:ext cx="2200847" cy="2310584"/>
          </a:xfrm>
          <a:prstGeom prst="rect">
            <a:avLst/>
          </a:prstGeom>
        </p:spPr>
      </p:pic>
      <p:pic>
        <p:nvPicPr>
          <p:cNvPr id="2050" name="Picture 2" descr="Image result for ros logo">
            <a:extLst>
              <a:ext uri="{FF2B5EF4-FFF2-40B4-BE49-F238E27FC236}">
                <a16:creationId xmlns:a16="http://schemas.microsoft.com/office/drawing/2014/main" id="{3442C455-94BF-459D-8766-13C8CE06C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142" y="4523048"/>
            <a:ext cx="2200847" cy="58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5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C7D0-1F34-4F8F-B859-58097ED1534E}"/>
              </a:ext>
            </a:extLst>
          </p:cNvPr>
          <p:cNvSpPr>
            <a:spLocks noGrp="1"/>
          </p:cNvSpPr>
          <p:nvPr>
            <p:ph type="title"/>
          </p:nvPr>
        </p:nvSpPr>
        <p:spPr>
          <a:xfrm>
            <a:off x="7743371" y="373689"/>
            <a:ext cx="3690257" cy="1450757"/>
          </a:xfrm>
        </p:spPr>
        <p:txBody>
          <a:bodyPr>
            <a:normAutofit/>
          </a:bodyPr>
          <a:lstStyle/>
          <a:p>
            <a:r>
              <a:rPr lang="en-US" sz="4400" dirty="0"/>
              <a:t>HDD: Object Detector - YOLO</a:t>
            </a:r>
          </a:p>
        </p:txBody>
      </p:sp>
      <p:sp>
        <p:nvSpPr>
          <p:cNvPr id="3" name="Content Placeholder 2">
            <a:extLst>
              <a:ext uri="{FF2B5EF4-FFF2-40B4-BE49-F238E27FC236}">
                <a16:creationId xmlns:a16="http://schemas.microsoft.com/office/drawing/2014/main" id="{49345966-ACC6-4728-8E79-BF3695BEAF82}"/>
              </a:ext>
            </a:extLst>
          </p:cNvPr>
          <p:cNvSpPr>
            <a:spLocks noGrp="1"/>
          </p:cNvSpPr>
          <p:nvPr>
            <p:ph idx="1"/>
          </p:nvPr>
        </p:nvSpPr>
        <p:spPr>
          <a:xfrm>
            <a:off x="7859485" y="2198914"/>
            <a:ext cx="3690257" cy="3670180"/>
          </a:xfrm>
        </p:spPr>
        <p:txBody>
          <a:bodyPr>
            <a:normAutofit/>
          </a:bodyPr>
          <a:lstStyle/>
          <a:p>
            <a:pPr>
              <a:buFont typeface="Arial" panose="020B0604020202020204" pitchFamily="34" charset="0"/>
              <a:buChar char="•"/>
            </a:pPr>
            <a:r>
              <a:rPr lang="en-US" dirty="0"/>
              <a:t>Recorded test videos using Hololens around Imperial College Campus.</a:t>
            </a:r>
          </a:p>
          <a:p>
            <a:pPr lvl="1">
              <a:buFont typeface="Arial" panose="020B0604020202020204" pitchFamily="34" charset="0"/>
              <a:buChar char="•"/>
            </a:pPr>
            <a:r>
              <a:rPr lang="en-US" dirty="0"/>
              <a:t>Videos were recorded while moving.</a:t>
            </a:r>
          </a:p>
          <a:p>
            <a:pPr>
              <a:buFont typeface="Arial" panose="020B0604020202020204" pitchFamily="34" charset="0"/>
              <a:buChar char="•"/>
            </a:pPr>
            <a:r>
              <a:rPr lang="en-US" dirty="0"/>
              <a:t>Improvements:</a:t>
            </a:r>
          </a:p>
          <a:p>
            <a:pPr lvl="1">
              <a:buFont typeface="Arial" panose="020B0604020202020204" pitchFamily="34" charset="0"/>
              <a:buChar char="•"/>
            </a:pPr>
            <a:r>
              <a:rPr lang="en-US" dirty="0"/>
              <a:t>Better detection of people</a:t>
            </a:r>
          </a:p>
          <a:p>
            <a:pPr lvl="2">
              <a:buFont typeface="Arial" panose="020B0604020202020204" pitchFamily="34" charset="0"/>
              <a:buChar char="•"/>
            </a:pPr>
            <a:r>
              <a:rPr lang="en-US" dirty="0"/>
              <a:t>At range</a:t>
            </a:r>
          </a:p>
          <a:p>
            <a:pPr lvl="2">
              <a:buFont typeface="Arial" panose="020B0604020202020204" pitchFamily="34" charset="0"/>
              <a:buChar char="•"/>
            </a:pPr>
            <a:r>
              <a:rPr lang="en-US" dirty="0"/>
              <a:t>Occlusions</a:t>
            </a:r>
          </a:p>
          <a:p>
            <a:pPr lvl="1">
              <a:buFont typeface="Arial" panose="020B0604020202020204" pitchFamily="34" charset="0"/>
              <a:buChar char="•"/>
            </a:pPr>
            <a:r>
              <a:rPr lang="en-US" dirty="0"/>
              <a:t>Head detection</a:t>
            </a:r>
          </a:p>
          <a:p>
            <a:pPr lvl="2">
              <a:buFont typeface="Arial" panose="020B0604020202020204" pitchFamily="34" charset="0"/>
              <a:buChar char="•"/>
            </a:pPr>
            <a:r>
              <a:rPr lang="en-US" dirty="0"/>
              <a:t>Direction prediction using head pose estimation.</a:t>
            </a:r>
          </a:p>
        </p:txBody>
      </p:sp>
      <p:pic>
        <p:nvPicPr>
          <p:cNvPr id="4" name="Picture 3" descr="A picture containing building, floor, indoor&#10;&#10;Description automatically generated">
            <a:extLst>
              <a:ext uri="{FF2B5EF4-FFF2-40B4-BE49-F238E27FC236}">
                <a16:creationId xmlns:a16="http://schemas.microsoft.com/office/drawing/2014/main" id="{AFC2723B-4EC7-48B0-A84F-A973201D6683}"/>
              </a:ext>
            </a:extLst>
          </p:cNvPr>
          <p:cNvPicPr>
            <a:picLocks noChangeAspect="1"/>
          </p:cNvPicPr>
          <p:nvPr/>
        </p:nvPicPr>
        <p:blipFill rotWithShape="1">
          <a:blip r:embed="rId3">
            <a:extLst>
              <a:ext uri="{28A0092B-C50C-407E-A947-70E740481C1C}">
                <a14:useLocalDpi xmlns:a14="http://schemas.microsoft.com/office/drawing/2010/main" val="0"/>
              </a:ext>
            </a:extLst>
          </a:blip>
          <a:srcRect l="25341" r="1197"/>
          <a:stretch/>
        </p:blipFill>
        <p:spPr>
          <a:xfrm>
            <a:off x="633999" y="640081"/>
            <a:ext cx="6909801" cy="5314406"/>
          </a:xfrm>
          <a:prstGeom prst="rect">
            <a:avLst/>
          </a:prstGeom>
        </p:spPr>
      </p:pic>
    </p:spTree>
    <p:extLst>
      <p:ext uri="{BB962C8B-B14F-4D97-AF65-F5344CB8AC3E}">
        <p14:creationId xmlns:p14="http://schemas.microsoft.com/office/powerpoint/2010/main" val="679943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188EE4A-3FF8-4DFE-B55B-2DB306ADBEBB}"/>
              </a:ext>
            </a:extLst>
          </p:cNvPr>
          <p:cNvSpPr>
            <a:spLocks noGrp="1"/>
          </p:cNvSpPr>
          <p:nvPr>
            <p:ph type="title"/>
          </p:nvPr>
        </p:nvSpPr>
        <p:spPr>
          <a:xfrm>
            <a:off x="5144679" y="383175"/>
            <a:ext cx="6405063" cy="1450757"/>
          </a:xfrm>
        </p:spPr>
        <p:txBody>
          <a:bodyPr>
            <a:normAutofit/>
          </a:bodyPr>
          <a:lstStyle/>
          <a:p>
            <a:r>
              <a:rPr lang="en-US" dirty="0"/>
              <a:t>HDD: YACHT Tracking &amp; Direction</a:t>
            </a:r>
          </a:p>
        </p:txBody>
      </p:sp>
      <p:sp>
        <p:nvSpPr>
          <p:cNvPr id="11" name="Content Placeholder 2">
            <a:extLst>
              <a:ext uri="{FF2B5EF4-FFF2-40B4-BE49-F238E27FC236}">
                <a16:creationId xmlns:a16="http://schemas.microsoft.com/office/drawing/2014/main" id="{94DE185F-95AA-4DD5-BA4B-0CED3D02E25B}"/>
              </a:ext>
            </a:extLst>
          </p:cNvPr>
          <p:cNvSpPr>
            <a:spLocks noGrp="1"/>
          </p:cNvSpPr>
          <p:nvPr>
            <p:ph idx="1"/>
          </p:nvPr>
        </p:nvSpPr>
        <p:spPr>
          <a:xfrm>
            <a:off x="5144679" y="2198913"/>
            <a:ext cx="6405063" cy="3843293"/>
          </a:xfrm>
        </p:spPr>
        <p:txBody>
          <a:bodyPr>
            <a:normAutofit/>
          </a:bodyPr>
          <a:lstStyle/>
          <a:p>
            <a:pPr>
              <a:buFont typeface="Arial" panose="020B0604020202020204" pitchFamily="34" charset="0"/>
              <a:buChar char="•"/>
            </a:pPr>
            <a:r>
              <a:rPr lang="en-US" sz="1700" dirty="0"/>
              <a:t>Developed the Yet Another </a:t>
            </a:r>
            <a:r>
              <a:rPr lang="en-US" sz="1700" dirty="0" err="1"/>
              <a:t>CrowdHuman</a:t>
            </a:r>
            <a:r>
              <a:rPr lang="en-US" sz="1700" dirty="0"/>
              <a:t> Tracker (YACHT) ROS Package.</a:t>
            </a:r>
          </a:p>
          <a:p>
            <a:pPr>
              <a:buFont typeface="Arial" panose="020B0604020202020204" pitchFamily="34" charset="0"/>
              <a:buChar char="•"/>
            </a:pPr>
            <a:r>
              <a:rPr lang="en-US" sz="1700" dirty="0"/>
              <a:t>The ROS nodes consume bounding box detections from YOLO object detector node.</a:t>
            </a:r>
          </a:p>
          <a:p>
            <a:pPr>
              <a:buFont typeface="Arial" panose="020B0604020202020204" pitchFamily="34" charset="0"/>
              <a:buChar char="•"/>
            </a:pPr>
            <a:r>
              <a:rPr lang="en-US" sz="1700" dirty="0"/>
              <a:t>Deep SORT [6]</a:t>
            </a:r>
          </a:p>
          <a:p>
            <a:pPr lvl="1">
              <a:buFont typeface="Arial" panose="020B0604020202020204" pitchFamily="34" charset="0"/>
              <a:buChar char="•"/>
            </a:pPr>
            <a:r>
              <a:rPr lang="en-US" sz="1700" dirty="0"/>
              <a:t>Real time object tracking using deep descript vectors.</a:t>
            </a:r>
          </a:p>
          <a:p>
            <a:pPr>
              <a:buFont typeface="Arial" panose="020B0604020202020204" pitchFamily="34" charset="0"/>
              <a:buChar char="•"/>
            </a:pPr>
            <a:r>
              <a:rPr lang="en-US" sz="1700" dirty="0" err="1"/>
              <a:t>OpenPose</a:t>
            </a:r>
            <a:r>
              <a:rPr lang="en-US" sz="1700" dirty="0"/>
              <a:t> Body Pose Estimation [7]</a:t>
            </a:r>
          </a:p>
          <a:p>
            <a:pPr lvl="1">
              <a:buFont typeface="Arial" panose="020B0604020202020204" pitchFamily="34" charset="0"/>
              <a:buChar char="•"/>
            </a:pPr>
            <a:r>
              <a:rPr lang="en-US" sz="1700" dirty="0"/>
              <a:t>Used to determine if a person is walking towards/away from the camera.</a:t>
            </a:r>
          </a:p>
          <a:p>
            <a:pPr>
              <a:buFont typeface="Arial" panose="020B0604020202020204" pitchFamily="34" charset="0"/>
              <a:buChar char="•"/>
            </a:pPr>
            <a:r>
              <a:rPr lang="en-US" sz="1900" dirty="0"/>
              <a:t>Tracking ID / Direction + Bounding Box streamed over network to Hololens </a:t>
            </a:r>
          </a:p>
          <a:p>
            <a:pPr lvl="1">
              <a:buFont typeface="Arial" panose="020B0604020202020204" pitchFamily="34" charset="0"/>
              <a:buChar char="•"/>
            </a:pPr>
            <a:endParaRPr lang="en-US" sz="1700" dirty="0"/>
          </a:p>
        </p:txBody>
      </p:sp>
      <p:pic>
        <p:nvPicPr>
          <p:cNvPr id="29" name="Picture 28">
            <a:extLst>
              <a:ext uri="{FF2B5EF4-FFF2-40B4-BE49-F238E27FC236}">
                <a16:creationId xmlns:a16="http://schemas.microsoft.com/office/drawing/2014/main" id="{291F2A37-DF58-4904-80F4-0C6D60C0B15F}"/>
              </a:ext>
            </a:extLst>
          </p:cNvPr>
          <p:cNvPicPr>
            <a:picLocks noChangeAspect="1"/>
          </p:cNvPicPr>
          <p:nvPr/>
        </p:nvPicPr>
        <p:blipFill rotWithShape="1">
          <a:blip r:embed="rId3">
            <a:extLst>
              <a:ext uri="{28A0092B-C50C-407E-A947-70E740481C1C}">
                <a14:useLocalDpi xmlns:a14="http://schemas.microsoft.com/office/drawing/2010/main" val="0"/>
              </a:ext>
            </a:extLst>
          </a:blip>
          <a:srcRect r="-1" b="2335"/>
          <a:stretch/>
        </p:blipFill>
        <p:spPr>
          <a:xfrm>
            <a:off x="633997" y="3218100"/>
            <a:ext cx="1964427" cy="2558041"/>
          </a:xfrm>
          <a:prstGeom prst="rect">
            <a:avLst/>
          </a:prstGeom>
        </p:spPr>
      </p:pic>
      <p:pic>
        <p:nvPicPr>
          <p:cNvPr id="30" name="Picture 29">
            <a:extLst>
              <a:ext uri="{FF2B5EF4-FFF2-40B4-BE49-F238E27FC236}">
                <a16:creationId xmlns:a16="http://schemas.microsoft.com/office/drawing/2014/main" id="{4E66F7C3-E869-4A06-BA33-D73630B7C9B3}"/>
              </a:ext>
            </a:extLst>
          </p:cNvPr>
          <p:cNvPicPr>
            <a:picLocks noChangeAspect="1"/>
          </p:cNvPicPr>
          <p:nvPr/>
        </p:nvPicPr>
        <p:blipFill rotWithShape="1">
          <a:blip r:embed="rId4">
            <a:extLst>
              <a:ext uri="{28A0092B-C50C-407E-A947-70E740481C1C}">
                <a14:useLocalDpi xmlns:a14="http://schemas.microsoft.com/office/drawing/2010/main" val="0"/>
              </a:ext>
            </a:extLst>
          </a:blip>
          <a:srcRect r="-1" b="2335"/>
          <a:stretch/>
        </p:blipFill>
        <p:spPr>
          <a:xfrm>
            <a:off x="2689863" y="3218101"/>
            <a:ext cx="1964428" cy="2558039"/>
          </a:xfrm>
          <a:prstGeom prst="rect">
            <a:avLst/>
          </a:prstGeom>
        </p:spPr>
      </p:pic>
      <p:pic>
        <p:nvPicPr>
          <p:cNvPr id="31" name="Picture 30" descr="A picture containing building, floor, outdoor&#10;&#10;Description automatically generated">
            <a:extLst>
              <a:ext uri="{FF2B5EF4-FFF2-40B4-BE49-F238E27FC236}">
                <a16:creationId xmlns:a16="http://schemas.microsoft.com/office/drawing/2014/main" id="{5D72ADCC-3C9E-46CE-AC19-0B26EE004EC1}"/>
              </a:ext>
            </a:extLst>
          </p:cNvPr>
          <p:cNvPicPr>
            <a:picLocks noChangeAspect="1"/>
          </p:cNvPicPr>
          <p:nvPr/>
        </p:nvPicPr>
        <p:blipFill rotWithShape="1">
          <a:blip r:embed="rId5">
            <a:extLst>
              <a:ext uri="{28A0092B-C50C-407E-A947-70E740481C1C}">
                <a14:useLocalDpi xmlns:a14="http://schemas.microsoft.com/office/drawing/2010/main" val="0"/>
              </a:ext>
            </a:extLst>
          </a:blip>
          <a:srcRect t="6378" r="3" b="12046"/>
          <a:stretch/>
        </p:blipFill>
        <p:spPr>
          <a:xfrm>
            <a:off x="633997" y="595864"/>
            <a:ext cx="4020296" cy="2476136"/>
          </a:xfrm>
          <a:prstGeom prst="rect">
            <a:avLst/>
          </a:prstGeom>
        </p:spPr>
      </p:pic>
      <p:sp>
        <p:nvSpPr>
          <p:cNvPr id="32" name="Rectangle 31">
            <a:extLst>
              <a:ext uri="{FF2B5EF4-FFF2-40B4-BE49-F238E27FC236}">
                <a16:creationId xmlns:a16="http://schemas.microsoft.com/office/drawing/2014/main" id="{86DDD1A6-E785-4AF8-8640-332A903BFE6C}"/>
              </a:ext>
            </a:extLst>
          </p:cNvPr>
          <p:cNvSpPr/>
          <p:nvPr/>
        </p:nvSpPr>
        <p:spPr>
          <a:xfrm>
            <a:off x="485596" y="5869094"/>
            <a:ext cx="4168695" cy="523220"/>
          </a:xfrm>
          <a:prstGeom prst="rect">
            <a:avLst/>
          </a:prstGeom>
        </p:spPr>
        <p:txBody>
          <a:bodyPr wrap="square">
            <a:spAutoFit/>
          </a:bodyPr>
          <a:lstStyle/>
          <a:p>
            <a:r>
              <a:rPr lang="en-US" sz="700" dirty="0"/>
              <a:t>[6] N. </a:t>
            </a:r>
            <a:r>
              <a:rPr lang="en-US" sz="700" dirty="0" err="1"/>
              <a:t>Wojke</a:t>
            </a:r>
            <a:r>
              <a:rPr lang="en-US" sz="700" dirty="0"/>
              <a:t>, A. Bewley, and D. Paulus. Simple online and </a:t>
            </a:r>
            <a:r>
              <a:rPr lang="en-US" sz="700" dirty="0" err="1"/>
              <a:t>realtime</a:t>
            </a:r>
            <a:r>
              <a:rPr lang="en-US" sz="700" dirty="0"/>
              <a:t> tracking with a deep association metric.</a:t>
            </a:r>
          </a:p>
          <a:p>
            <a:r>
              <a:rPr lang="en-US" sz="700" dirty="0"/>
              <a:t>[7] </a:t>
            </a:r>
            <a:r>
              <a:rPr lang="en-US" sz="700" dirty="0" err="1"/>
              <a:t>Zhe</a:t>
            </a:r>
            <a:r>
              <a:rPr lang="en-US" sz="700" dirty="0"/>
              <a:t> Cao, </a:t>
            </a:r>
            <a:r>
              <a:rPr lang="en-US" sz="700" dirty="0" err="1"/>
              <a:t>Gines</a:t>
            </a:r>
            <a:r>
              <a:rPr lang="en-US" sz="700" dirty="0"/>
              <a:t> Hidalgo, Tomas Simon, Shih-</a:t>
            </a:r>
            <a:r>
              <a:rPr lang="en-US" sz="700" dirty="0" err="1"/>
              <a:t>En</a:t>
            </a:r>
            <a:r>
              <a:rPr lang="en-US" sz="700" dirty="0"/>
              <a:t> Wei, and </a:t>
            </a:r>
            <a:r>
              <a:rPr lang="en-US" sz="700" dirty="0" err="1"/>
              <a:t>Yaser</a:t>
            </a:r>
            <a:r>
              <a:rPr lang="en-US" sz="700" dirty="0"/>
              <a:t> Sheikh. Open- pose: Realtime multi-person 2d pose estimation using part affinity fields</a:t>
            </a:r>
          </a:p>
          <a:p>
            <a:endParaRPr lang="en-US" sz="700" dirty="0"/>
          </a:p>
        </p:txBody>
      </p:sp>
    </p:spTree>
    <p:extLst>
      <p:ext uri="{BB962C8B-B14F-4D97-AF65-F5344CB8AC3E}">
        <p14:creationId xmlns:p14="http://schemas.microsoft.com/office/powerpoint/2010/main" val="1022752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9C55-6D1C-42FE-BEDC-4F71DEC6C932}"/>
              </a:ext>
            </a:extLst>
          </p:cNvPr>
          <p:cNvSpPr>
            <a:spLocks noGrp="1"/>
          </p:cNvSpPr>
          <p:nvPr>
            <p:ph type="title"/>
          </p:nvPr>
        </p:nvSpPr>
        <p:spPr/>
        <p:txBody>
          <a:bodyPr/>
          <a:lstStyle/>
          <a:p>
            <a:r>
              <a:rPr lang="en-US" dirty="0"/>
              <a:t>Node View</a:t>
            </a:r>
          </a:p>
        </p:txBody>
      </p:sp>
      <p:pic>
        <p:nvPicPr>
          <p:cNvPr id="5" name="Content Placeholder 4">
            <a:extLst>
              <a:ext uri="{FF2B5EF4-FFF2-40B4-BE49-F238E27FC236}">
                <a16:creationId xmlns:a16="http://schemas.microsoft.com/office/drawing/2014/main" id="{8D55985F-3DCC-4F24-8623-A4FC8FAE42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205" y="2272528"/>
            <a:ext cx="7699915" cy="3170195"/>
          </a:xfrm>
        </p:spPr>
      </p:pic>
      <p:sp>
        <p:nvSpPr>
          <p:cNvPr id="6" name="Rectangle 5">
            <a:extLst>
              <a:ext uri="{FF2B5EF4-FFF2-40B4-BE49-F238E27FC236}">
                <a16:creationId xmlns:a16="http://schemas.microsoft.com/office/drawing/2014/main" id="{19FA67F1-CE59-488E-93BF-264F33649846}"/>
              </a:ext>
            </a:extLst>
          </p:cNvPr>
          <p:cNvSpPr/>
          <p:nvPr/>
        </p:nvSpPr>
        <p:spPr>
          <a:xfrm>
            <a:off x="4373562" y="3752850"/>
            <a:ext cx="3505200" cy="2076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0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C87-48F2-44DE-8AF3-E82C88A364A4}"/>
              </a:ext>
            </a:extLst>
          </p:cNvPr>
          <p:cNvSpPr>
            <a:spLocks noGrp="1"/>
          </p:cNvSpPr>
          <p:nvPr>
            <p:ph type="title"/>
          </p:nvPr>
        </p:nvSpPr>
        <p:spPr/>
        <p:txBody>
          <a:bodyPr/>
          <a:lstStyle/>
          <a:p>
            <a:r>
              <a:rPr lang="en-US" dirty="0" err="1"/>
              <a:t>Holo</a:t>
            </a:r>
            <a:r>
              <a:rPr lang="en-US" dirty="0"/>
              <a:t>: Hololens</a:t>
            </a:r>
          </a:p>
        </p:txBody>
      </p:sp>
      <p:pic>
        <p:nvPicPr>
          <p:cNvPr id="5" name="Content Placeholder 4">
            <a:extLst>
              <a:ext uri="{FF2B5EF4-FFF2-40B4-BE49-F238E27FC236}">
                <a16:creationId xmlns:a16="http://schemas.microsoft.com/office/drawing/2014/main" id="{137F775A-80AE-4068-9C14-3409DA3B5A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283" y="1846263"/>
            <a:ext cx="9071760" cy="4022725"/>
          </a:xfrm>
        </p:spPr>
      </p:pic>
      <p:sp>
        <p:nvSpPr>
          <p:cNvPr id="4" name="Rectangle 3">
            <a:extLst>
              <a:ext uri="{FF2B5EF4-FFF2-40B4-BE49-F238E27FC236}">
                <a16:creationId xmlns:a16="http://schemas.microsoft.com/office/drawing/2014/main" id="{EF7D04C2-379D-494A-BE58-3ED50EC762AD}"/>
              </a:ext>
            </a:extLst>
          </p:cNvPr>
          <p:cNvSpPr/>
          <p:nvPr/>
        </p:nvSpPr>
        <p:spPr>
          <a:xfrm>
            <a:off x="1619250" y="3922079"/>
            <a:ext cx="9220200" cy="2076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6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ACE7-383A-4E46-AE1D-90A6E4517328}"/>
              </a:ext>
            </a:extLst>
          </p:cNvPr>
          <p:cNvSpPr>
            <a:spLocks noGrp="1"/>
          </p:cNvSpPr>
          <p:nvPr>
            <p:ph type="title"/>
          </p:nvPr>
        </p:nvSpPr>
        <p:spPr>
          <a:xfrm>
            <a:off x="5152938" y="368409"/>
            <a:ext cx="6405063" cy="1450757"/>
          </a:xfrm>
        </p:spPr>
        <p:txBody>
          <a:bodyPr>
            <a:normAutofit/>
          </a:bodyPr>
          <a:lstStyle/>
          <a:p>
            <a:r>
              <a:rPr lang="en-US" dirty="0" err="1"/>
              <a:t>Holo</a:t>
            </a:r>
            <a:r>
              <a:rPr lang="en-US" dirty="0"/>
              <a:t>: Matching &amp; World Placement</a:t>
            </a:r>
          </a:p>
        </p:txBody>
      </p:sp>
      <p:sp>
        <p:nvSpPr>
          <p:cNvPr id="3" name="Content Placeholder 2">
            <a:extLst>
              <a:ext uri="{FF2B5EF4-FFF2-40B4-BE49-F238E27FC236}">
                <a16:creationId xmlns:a16="http://schemas.microsoft.com/office/drawing/2014/main" id="{0FCD49A8-E5C2-4C25-A3E1-E9F2FD25E625}"/>
              </a:ext>
            </a:extLst>
          </p:cNvPr>
          <p:cNvSpPr>
            <a:spLocks noGrp="1"/>
          </p:cNvSpPr>
          <p:nvPr>
            <p:ph idx="1"/>
          </p:nvPr>
        </p:nvSpPr>
        <p:spPr>
          <a:xfrm>
            <a:off x="5144679" y="2198914"/>
            <a:ext cx="6405063" cy="3670180"/>
          </a:xfrm>
        </p:spPr>
        <p:txBody>
          <a:bodyPr>
            <a:normAutofit/>
          </a:bodyPr>
          <a:lstStyle/>
          <a:p>
            <a:pPr>
              <a:buFont typeface="Arial" panose="020B0604020202020204" pitchFamily="34" charset="0"/>
              <a:buChar char="•"/>
            </a:pPr>
            <a:r>
              <a:rPr lang="en-US" sz="1500" dirty="0"/>
              <a:t>IOU Matching of Bounding Boxes to match Tracker ID &amp; Direction messages.</a:t>
            </a:r>
          </a:p>
          <a:p>
            <a:pPr lvl="1">
              <a:buFont typeface="Arial" panose="020B0604020202020204" pitchFamily="34" charset="0"/>
              <a:buChar char="•"/>
            </a:pPr>
            <a:r>
              <a:rPr lang="en-US" sz="1500" dirty="0"/>
              <a:t>Possible latency between messages.</a:t>
            </a:r>
          </a:p>
          <a:p>
            <a:pPr>
              <a:buFont typeface="Arial" panose="020B0604020202020204" pitchFamily="34" charset="0"/>
              <a:buChar char="•"/>
            </a:pPr>
            <a:r>
              <a:rPr lang="en-US" sz="1500" dirty="0"/>
              <a:t>Unity </a:t>
            </a:r>
            <a:r>
              <a:rPr lang="en-US" sz="1500" i="1" dirty="0" err="1"/>
              <a:t>GameObject</a:t>
            </a:r>
            <a:r>
              <a:rPr lang="en-US" sz="1500" i="1" dirty="0"/>
              <a:t> </a:t>
            </a:r>
            <a:r>
              <a:rPr lang="en-US" sz="1500" dirty="0"/>
              <a:t>created for each detected person.</a:t>
            </a:r>
          </a:p>
          <a:p>
            <a:pPr lvl="1">
              <a:buFont typeface="Arial" panose="020B0604020202020204" pitchFamily="34" charset="0"/>
              <a:buChar char="•"/>
            </a:pPr>
            <a:r>
              <a:rPr lang="en-US" sz="1500" dirty="0"/>
              <a:t>We can think of the </a:t>
            </a:r>
            <a:r>
              <a:rPr lang="en-US" sz="1500" dirty="0" err="1"/>
              <a:t>GameObject</a:t>
            </a:r>
            <a:r>
              <a:rPr lang="en-US" sz="1500" dirty="0"/>
              <a:t> as the representation of the person in the MR World.</a:t>
            </a:r>
          </a:p>
          <a:p>
            <a:pPr lvl="1">
              <a:buFont typeface="Arial" panose="020B0604020202020204" pitchFamily="34" charset="0"/>
              <a:buChar char="•"/>
            </a:pPr>
            <a:r>
              <a:rPr lang="en-US" sz="1500" dirty="0"/>
              <a:t>Need to correctly place </a:t>
            </a:r>
            <a:r>
              <a:rPr lang="en-US" sz="1500" dirty="0" err="1"/>
              <a:t>GameObject</a:t>
            </a:r>
            <a:r>
              <a:rPr lang="en-US" sz="1500" dirty="0"/>
              <a:t> relative to Hololens.</a:t>
            </a:r>
          </a:p>
          <a:p>
            <a:pPr>
              <a:buFont typeface="Arial" panose="020B0604020202020204" pitchFamily="34" charset="0"/>
              <a:buChar char="•"/>
            </a:pPr>
            <a:r>
              <a:rPr lang="en-US" sz="1500" dirty="0"/>
              <a:t>Convert a 2D image coordinate to a 3D world coordinate.</a:t>
            </a:r>
          </a:p>
          <a:p>
            <a:pPr lvl="1">
              <a:buFont typeface="Arial" panose="020B0604020202020204" pitchFamily="34" charset="0"/>
              <a:buChar char="•"/>
            </a:pPr>
            <a:r>
              <a:rPr lang="en-US" sz="1500" dirty="0"/>
              <a:t>Difficult to tell distance to object since we lose the z-axis when we capture the frame.</a:t>
            </a:r>
          </a:p>
          <a:p>
            <a:pPr lvl="1">
              <a:buFont typeface="Arial" panose="020B0604020202020204" pitchFamily="34" charset="0"/>
              <a:buChar char="•"/>
            </a:pPr>
            <a:r>
              <a:rPr lang="en-US" sz="1500" dirty="0"/>
              <a:t>Best we can do is to pass a ‘ray’ through the image point.</a:t>
            </a:r>
          </a:p>
          <a:p>
            <a:pPr lvl="2">
              <a:buFont typeface="Arial" panose="020B0604020202020204" pitchFamily="34" charset="0"/>
              <a:buChar char="•"/>
            </a:pPr>
            <a:r>
              <a:rPr lang="en-US" sz="1500" dirty="0"/>
              <a:t>Object can exist anywhere along that ray in the real world.</a:t>
            </a:r>
          </a:p>
          <a:p>
            <a:pPr lvl="1">
              <a:buFont typeface="Arial" panose="020B0604020202020204" pitchFamily="34" charset="0"/>
              <a:buChar char="•"/>
            </a:pPr>
            <a:r>
              <a:rPr lang="en-US" sz="1500" dirty="0"/>
              <a:t>Un-project 2D point to Camera Frame, translate to World Frame.</a:t>
            </a:r>
            <a:r>
              <a:rPr lang="en-US" sz="1900" dirty="0"/>
              <a:t>	</a:t>
            </a:r>
            <a:endParaRPr lang="en-US" sz="2700" dirty="0"/>
          </a:p>
          <a:p>
            <a:pPr lvl="1">
              <a:buFont typeface="Arial" panose="020B0604020202020204" pitchFamily="34" charset="0"/>
              <a:buChar char="•"/>
            </a:pPr>
            <a:endParaRPr lang="en-US" sz="1500" dirty="0"/>
          </a:p>
        </p:txBody>
      </p:sp>
      <p:pic>
        <p:nvPicPr>
          <p:cNvPr id="9" name="Picture 8" descr="A picture containing object&#10;&#10;Description automatically generated">
            <a:extLst>
              <a:ext uri="{FF2B5EF4-FFF2-40B4-BE49-F238E27FC236}">
                <a16:creationId xmlns:a16="http://schemas.microsoft.com/office/drawing/2014/main" id="{FB747BA5-2F74-43C8-B482-83FFD41BA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1155817"/>
            <a:ext cx="4020297" cy="1326698"/>
          </a:xfrm>
          <a:prstGeom prst="rect">
            <a:avLst/>
          </a:prstGeom>
        </p:spPr>
      </p:pic>
      <p:pic>
        <p:nvPicPr>
          <p:cNvPr id="5" name="Picture 4" descr="A close up of a logo&#10;&#10;Description automatically generated">
            <a:extLst>
              <a:ext uri="{FF2B5EF4-FFF2-40B4-BE49-F238E27FC236}">
                <a16:creationId xmlns:a16="http://schemas.microsoft.com/office/drawing/2014/main" id="{3E1E199A-DB68-418D-BC0F-5B0BE310B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238" y="3218101"/>
            <a:ext cx="3961817" cy="2476136"/>
          </a:xfrm>
          <a:prstGeom prst="rect">
            <a:avLst/>
          </a:prstGeom>
        </p:spPr>
      </p:pic>
    </p:spTree>
    <p:extLst>
      <p:ext uri="{BB962C8B-B14F-4D97-AF65-F5344CB8AC3E}">
        <p14:creationId xmlns:p14="http://schemas.microsoft.com/office/powerpoint/2010/main" val="167274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A48C-4A97-4990-8D8F-A73EC2CBC620}"/>
              </a:ext>
            </a:extLst>
          </p:cNvPr>
          <p:cNvSpPr>
            <a:spLocks noGrp="1"/>
          </p:cNvSpPr>
          <p:nvPr>
            <p:ph type="title"/>
          </p:nvPr>
        </p:nvSpPr>
        <p:spPr/>
        <p:txBody>
          <a:bodyPr/>
          <a:lstStyle/>
          <a:p>
            <a:r>
              <a:rPr lang="en-US" dirty="0" err="1"/>
              <a:t>Holo</a:t>
            </a:r>
            <a:r>
              <a:rPr lang="en-US" dirty="0"/>
              <a:t>: Matching &amp; World Placement</a:t>
            </a:r>
          </a:p>
        </p:txBody>
      </p:sp>
      <p:sp>
        <p:nvSpPr>
          <p:cNvPr id="3" name="Content Placeholder 2">
            <a:extLst>
              <a:ext uri="{FF2B5EF4-FFF2-40B4-BE49-F238E27FC236}">
                <a16:creationId xmlns:a16="http://schemas.microsoft.com/office/drawing/2014/main" id="{19CC6310-DF48-4459-A5FE-8C691E80EB37}"/>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Un-project 2D image coordinate to 3D world coordinate.</a:t>
            </a:r>
          </a:p>
          <a:p>
            <a:pPr lvl="1">
              <a:buFont typeface="Arial" panose="020B0604020202020204" pitchFamily="34" charset="0"/>
              <a:buChar char="•"/>
            </a:pPr>
            <a:r>
              <a:rPr lang="en-US" dirty="0"/>
              <a:t>Hololens function </a:t>
            </a:r>
            <a:r>
              <a:rPr lang="en-US" i="1" dirty="0"/>
              <a:t>pix2World()</a:t>
            </a:r>
            <a:r>
              <a:rPr lang="en-US" dirty="0"/>
              <a:t>.</a:t>
            </a:r>
          </a:p>
          <a:p>
            <a:pPr lvl="1">
              <a:buFont typeface="Arial" panose="020B0604020202020204" pitchFamily="34" charset="0"/>
              <a:buChar char="•"/>
            </a:pPr>
            <a:r>
              <a:rPr lang="en-US" dirty="0"/>
              <a:t>Not the most accurate placement of </a:t>
            </a:r>
            <a:r>
              <a:rPr lang="en-US" dirty="0" err="1"/>
              <a:t>GameObject</a:t>
            </a:r>
            <a:r>
              <a:rPr lang="en-US" dirty="0"/>
              <a:t>.</a:t>
            </a:r>
          </a:p>
          <a:p>
            <a:pPr>
              <a:buFont typeface="Arial" panose="020B0604020202020204" pitchFamily="34" charset="0"/>
              <a:buChar char="•"/>
            </a:pPr>
            <a:r>
              <a:rPr lang="en-US" dirty="0"/>
              <a:t>Hololens Spatial Mapping</a:t>
            </a:r>
          </a:p>
          <a:p>
            <a:pPr lvl="1">
              <a:buFont typeface="Arial" panose="020B0604020202020204" pitchFamily="34" charset="0"/>
              <a:buChar char="•"/>
            </a:pPr>
            <a:r>
              <a:rPr lang="en-US" dirty="0"/>
              <a:t>Continuously mapping the surroundings.</a:t>
            </a:r>
          </a:p>
          <a:p>
            <a:pPr lvl="1">
              <a:buFont typeface="Arial" panose="020B0604020202020204" pitchFamily="34" charset="0"/>
              <a:buChar char="•"/>
            </a:pPr>
            <a:r>
              <a:rPr lang="en-US" dirty="0"/>
              <a:t>Detecting surfaces and the distance between Hololens and surfaces.</a:t>
            </a:r>
          </a:p>
          <a:p>
            <a:pPr lvl="2">
              <a:buFont typeface="Arial" panose="020B0604020202020204" pitchFamily="34" charset="0"/>
              <a:buChar char="•"/>
            </a:pPr>
            <a:r>
              <a:rPr lang="en-US" dirty="0"/>
              <a:t>Depth Cameras on Hololens.</a:t>
            </a:r>
          </a:p>
          <a:p>
            <a:pPr>
              <a:buFont typeface="Arial" panose="020B0604020202020204" pitchFamily="34" charset="0"/>
              <a:buChar char="•"/>
            </a:pPr>
            <a:r>
              <a:rPr lang="en-US" dirty="0"/>
              <a:t>Hololens Ray Casting</a:t>
            </a:r>
          </a:p>
          <a:p>
            <a:pPr lvl="1">
              <a:buFont typeface="Arial" panose="020B0604020202020204" pitchFamily="34" charset="0"/>
              <a:buChar char="•"/>
            </a:pPr>
            <a:r>
              <a:rPr lang="en-US" dirty="0"/>
              <a:t>Can “shoot” a ray of light from the Hololens through a point in 3D space.</a:t>
            </a:r>
          </a:p>
          <a:p>
            <a:pPr lvl="1">
              <a:buFont typeface="Arial" panose="020B0604020202020204" pitchFamily="34" charset="0"/>
              <a:buChar char="•"/>
            </a:pPr>
            <a:r>
              <a:rPr lang="en-US" dirty="0"/>
              <a:t>Shoot ray through the initial placement of the </a:t>
            </a:r>
            <a:r>
              <a:rPr lang="en-US" dirty="0" err="1"/>
              <a:t>GameObject</a:t>
            </a:r>
            <a:r>
              <a:rPr lang="en-US" dirty="0"/>
              <a:t>.</a:t>
            </a:r>
          </a:p>
          <a:p>
            <a:pPr lvl="1">
              <a:buFont typeface="Arial" panose="020B0604020202020204" pitchFamily="34" charset="0"/>
              <a:buChar char="•"/>
            </a:pPr>
            <a:r>
              <a:rPr lang="en-US" dirty="0"/>
              <a:t>Spatial Mapping will detect a person behind the point, Ray hits person.</a:t>
            </a:r>
          </a:p>
          <a:p>
            <a:pPr lvl="1">
              <a:buFont typeface="Arial" panose="020B0604020202020204" pitchFamily="34" charset="0"/>
              <a:buChar char="•"/>
            </a:pPr>
            <a:r>
              <a:rPr lang="en-US" dirty="0" err="1"/>
              <a:t>GameObject</a:t>
            </a:r>
            <a:r>
              <a:rPr lang="en-US" dirty="0"/>
              <a:t> world coordinate corrected to the point at which ray hits person.</a:t>
            </a:r>
          </a:p>
        </p:txBody>
      </p:sp>
    </p:spTree>
    <p:extLst>
      <p:ext uri="{BB962C8B-B14F-4D97-AF65-F5344CB8AC3E}">
        <p14:creationId xmlns:p14="http://schemas.microsoft.com/office/powerpoint/2010/main" val="2891430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7" name="Straight Connector 46">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CC90B2FC-5754-43E9-B9FA-D0B9A6B20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50D671-A40E-46DB-980A-CF855E829E9E}"/>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dirty="0" err="1">
                <a:solidFill>
                  <a:schemeClr val="tx1">
                    <a:lumMod val="85000"/>
                    <a:lumOff val="15000"/>
                  </a:schemeClr>
                </a:solidFill>
              </a:rPr>
              <a:t>Holo</a:t>
            </a:r>
            <a:r>
              <a:rPr lang="en-US" sz="6000" dirty="0">
                <a:solidFill>
                  <a:schemeClr val="tx1">
                    <a:lumMod val="85000"/>
                    <a:lumOff val="15000"/>
                  </a:schemeClr>
                </a:solidFill>
              </a:rPr>
              <a:t>: Hologram Visualizations</a:t>
            </a:r>
          </a:p>
        </p:txBody>
      </p:sp>
      <p:pic>
        <p:nvPicPr>
          <p:cNvPr id="9" name="Picture 8" descr="A person standing in a kitchen&#10;&#10;Description automatically generated">
            <a:extLst>
              <a:ext uri="{FF2B5EF4-FFF2-40B4-BE49-F238E27FC236}">
                <a16:creationId xmlns:a16="http://schemas.microsoft.com/office/drawing/2014/main" id="{901359F9-579C-4B28-9CB4-6A0A08077D39}"/>
              </a:ext>
            </a:extLst>
          </p:cNvPr>
          <p:cNvPicPr>
            <a:picLocks noChangeAspect="1"/>
          </p:cNvPicPr>
          <p:nvPr/>
        </p:nvPicPr>
        <p:blipFill rotWithShape="1">
          <a:blip r:embed="rId3">
            <a:extLst>
              <a:ext uri="{28A0092B-C50C-407E-A947-70E740481C1C}">
                <a14:useLocalDpi xmlns:a14="http://schemas.microsoft.com/office/drawing/2010/main" val="0"/>
              </a:ext>
            </a:extLst>
          </a:blip>
          <a:srcRect l="12160" r="21909"/>
          <a:stretch/>
        </p:blipFill>
        <p:spPr>
          <a:xfrm>
            <a:off x="8230288" y="1027756"/>
            <a:ext cx="3312784" cy="2864034"/>
          </a:xfrm>
          <a:prstGeom prst="rect">
            <a:avLst/>
          </a:prstGeom>
        </p:spPr>
      </p:pic>
      <p:sp>
        <p:nvSpPr>
          <p:cNvPr id="51" name="Rectangle 50">
            <a:extLst>
              <a:ext uri="{FF2B5EF4-FFF2-40B4-BE49-F238E27FC236}">
                <a16:creationId xmlns:a16="http://schemas.microsoft.com/office/drawing/2014/main" id="{9C047C1F-3D26-4A7E-9062-9190DB1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rgbClr val="029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Content Placeholder 4">
            <a:extLst>
              <a:ext uri="{FF2B5EF4-FFF2-40B4-BE49-F238E27FC236}">
                <a16:creationId xmlns:a16="http://schemas.microsoft.com/office/drawing/2014/main" id="{0BD25C7F-5077-4898-BD4E-95A1CD168D4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32872" y="1582578"/>
            <a:ext cx="3312785" cy="1717740"/>
          </a:xfrm>
          <a:prstGeom prst="rect">
            <a:avLst/>
          </a:prstGeom>
        </p:spPr>
      </p:pic>
      <p:sp>
        <p:nvSpPr>
          <p:cNvPr id="53" name="Rectangle 52">
            <a:extLst>
              <a:ext uri="{FF2B5EF4-FFF2-40B4-BE49-F238E27FC236}">
                <a16:creationId xmlns:a16="http://schemas.microsoft.com/office/drawing/2014/main" id="{0BC35EC2-C14F-497A-9E1C-D9E83016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rgbClr val="029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F79AE2A0-0689-4CEA-B92C-1F56FAD69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F25B651D-AB52-44B4-9F7B-DC23F5A7E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0296B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B2857A16-A25E-49D3-A064-B19068C5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4474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F6FFD3E9-768A-49CD-8757-7547DDE007F5}"/>
              </a:ext>
            </a:extLst>
          </p:cNvPr>
          <p:cNvPicPr>
            <a:picLocks noChangeAspect="1"/>
          </p:cNvPicPr>
          <p:nvPr/>
        </p:nvPicPr>
        <p:blipFill>
          <a:blip r:embed="rId5"/>
          <a:stretch>
            <a:fillRect/>
          </a:stretch>
        </p:blipFill>
        <p:spPr>
          <a:xfrm>
            <a:off x="-3502" y="6320613"/>
            <a:ext cx="12191985" cy="557489"/>
          </a:xfrm>
          <a:prstGeom prst="rect">
            <a:avLst/>
          </a:prstGeom>
        </p:spPr>
      </p:pic>
      <p:pic>
        <p:nvPicPr>
          <p:cNvPr id="58" name="Picture 57" descr="A person standing in a kitchen&#10;&#10;Description automatically generated">
            <a:extLst>
              <a:ext uri="{FF2B5EF4-FFF2-40B4-BE49-F238E27FC236}">
                <a16:creationId xmlns:a16="http://schemas.microsoft.com/office/drawing/2014/main" id="{C79F4F7A-1327-44E5-BEDC-DAB21415D697}"/>
              </a:ext>
            </a:extLst>
          </p:cNvPr>
          <p:cNvPicPr>
            <a:picLocks noChangeAspect="1"/>
          </p:cNvPicPr>
          <p:nvPr/>
        </p:nvPicPr>
        <p:blipFill rotWithShape="1">
          <a:blip r:embed="rId6">
            <a:extLst>
              <a:ext uri="{28A0092B-C50C-407E-A947-70E740481C1C}">
                <a14:useLocalDpi xmlns:a14="http://schemas.microsoft.com/office/drawing/2010/main" val="0"/>
              </a:ext>
            </a:extLst>
          </a:blip>
          <a:srcRect l="14017" r="20051"/>
          <a:stretch/>
        </p:blipFill>
        <p:spPr>
          <a:xfrm>
            <a:off x="633999" y="1009520"/>
            <a:ext cx="3312784" cy="2838867"/>
          </a:xfrm>
          <a:prstGeom prst="rect">
            <a:avLst/>
          </a:prstGeom>
        </p:spPr>
      </p:pic>
    </p:spTree>
    <p:extLst>
      <p:ext uri="{BB962C8B-B14F-4D97-AF65-F5344CB8AC3E}">
        <p14:creationId xmlns:p14="http://schemas.microsoft.com/office/powerpoint/2010/main" val="3565349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40DA-1C2F-448E-BDEB-9B6516CE66C7}"/>
              </a:ext>
            </a:extLst>
          </p:cNvPr>
          <p:cNvSpPr>
            <a:spLocks noGrp="1"/>
          </p:cNvSpPr>
          <p:nvPr>
            <p:ph type="title"/>
          </p:nvPr>
        </p:nvSpPr>
        <p:spPr/>
        <p:txBody>
          <a:bodyPr/>
          <a:lstStyle/>
          <a:p>
            <a:r>
              <a:rPr lang="en-US" dirty="0" err="1">
                <a:solidFill>
                  <a:schemeClr val="tx1">
                    <a:lumMod val="85000"/>
                    <a:lumOff val="15000"/>
                  </a:schemeClr>
                </a:solidFill>
              </a:rPr>
              <a:t>Holo</a:t>
            </a:r>
            <a:r>
              <a:rPr lang="en-US" dirty="0">
                <a:solidFill>
                  <a:schemeClr val="tx1">
                    <a:lumMod val="85000"/>
                    <a:lumOff val="15000"/>
                  </a:schemeClr>
                </a:solidFill>
              </a:rPr>
              <a:t>: Hologram Visualizations</a:t>
            </a:r>
            <a:endParaRPr lang="en-US" dirty="0"/>
          </a:p>
        </p:txBody>
      </p:sp>
      <p:pic>
        <p:nvPicPr>
          <p:cNvPr id="4" name="holo">
            <a:hlinkClick r:id="" action="ppaction://media"/>
            <a:extLst>
              <a:ext uri="{FF2B5EF4-FFF2-40B4-BE49-F238E27FC236}">
                <a16:creationId xmlns:a16="http://schemas.microsoft.com/office/drawing/2014/main" id="{8AC0831C-B75D-45DA-B4F5-C7DC776F94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9435" y="1915146"/>
            <a:ext cx="6733129" cy="3787384"/>
          </a:xfrm>
          <a:prstGeom prst="rect">
            <a:avLst/>
          </a:prstGeom>
        </p:spPr>
      </p:pic>
    </p:spTree>
    <p:extLst>
      <p:ext uri="{BB962C8B-B14F-4D97-AF65-F5344CB8AC3E}">
        <p14:creationId xmlns:p14="http://schemas.microsoft.com/office/powerpoint/2010/main" val="13031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5B24-F196-498A-84B9-A944CC07014F}"/>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57F751FA-8326-4A45-8D06-F1689CB810DC}"/>
              </a:ext>
            </a:extLst>
          </p:cNvPr>
          <p:cNvSpPr>
            <a:spLocks noGrp="1"/>
          </p:cNvSpPr>
          <p:nvPr>
            <p:ph idx="1"/>
          </p:nvPr>
        </p:nvSpPr>
        <p:spPr/>
        <p:txBody>
          <a:bodyPr/>
          <a:lstStyle/>
          <a:p>
            <a:pPr marL="457200" indent="-457200">
              <a:buFont typeface="+mj-lt"/>
              <a:buAutoNum type="arabicPeriod"/>
            </a:pPr>
            <a:r>
              <a:rPr lang="en-US" dirty="0"/>
              <a:t>Project Description</a:t>
            </a:r>
          </a:p>
          <a:p>
            <a:pPr marL="457200" indent="-457200">
              <a:buFont typeface="+mj-lt"/>
              <a:buAutoNum type="arabicPeriod"/>
            </a:pPr>
            <a:r>
              <a:rPr lang="en-US" dirty="0"/>
              <a:t>Motivation</a:t>
            </a:r>
          </a:p>
          <a:p>
            <a:pPr marL="457200" indent="-457200">
              <a:buFont typeface="+mj-lt"/>
              <a:buAutoNum type="arabicPeriod"/>
            </a:pPr>
            <a:r>
              <a:rPr lang="en-US" dirty="0"/>
              <a:t>High Level System Description</a:t>
            </a:r>
          </a:p>
          <a:p>
            <a:pPr marL="457200" indent="-457200">
              <a:buFont typeface="+mj-lt"/>
              <a:buAutoNum type="arabicPeriod"/>
            </a:pPr>
            <a:r>
              <a:rPr lang="en-US" dirty="0"/>
              <a:t>Breakdown of Systems</a:t>
            </a:r>
          </a:p>
          <a:p>
            <a:pPr marL="457200" indent="-457200">
              <a:buFont typeface="+mj-lt"/>
              <a:buAutoNum type="arabicPeriod"/>
            </a:pPr>
            <a:r>
              <a:rPr lang="en-US" dirty="0"/>
              <a:t>Testing </a:t>
            </a:r>
          </a:p>
          <a:p>
            <a:pPr marL="457200" indent="-457200">
              <a:buFont typeface="+mj-lt"/>
              <a:buAutoNum type="arabicPeriod"/>
            </a:pPr>
            <a:r>
              <a:rPr lang="en-US" dirty="0"/>
              <a:t>Evaluation</a:t>
            </a:r>
          </a:p>
          <a:p>
            <a:pPr marL="457200" indent="-457200">
              <a:buFont typeface="+mj-lt"/>
              <a:buAutoNum type="arabicPeriod"/>
            </a:pPr>
            <a:r>
              <a:rPr lang="en-US" dirty="0"/>
              <a:t>Future Work</a:t>
            </a:r>
          </a:p>
        </p:txBody>
      </p:sp>
    </p:spTree>
    <p:extLst>
      <p:ext uri="{BB962C8B-B14F-4D97-AF65-F5344CB8AC3E}">
        <p14:creationId xmlns:p14="http://schemas.microsoft.com/office/powerpoint/2010/main" val="3570198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9C55-6D1C-42FE-BEDC-4F71DEC6C932}"/>
              </a:ext>
            </a:extLst>
          </p:cNvPr>
          <p:cNvSpPr>
            <a:spLocks noGrp="1"/>
          </p:cNvSpPr>
          <p:nvPr>
            <p:ph type="title"/>
          </p:nvPr>
        </p:nvSpPr>
        <p:spPr/>
        <p:txBody>
          <a:bodyPr/>
          <a:lstStyle/>
          <a:p>
            <a:r>
              <a:rPr lang="en-US" dirty="0"/>
              <a:t>Node View</a:t>
            </a:r>
          </a:p>
        </p:txBody>
      </p:sp>
      <p:pic>
        <p:nvPicPr>
          <p:cNvPr id="5" name="Content Placeholder 4">
            <a:extLst>
              <a:ext uri="{FF2B5EF4-FFF2-40B4-BE49-F238E27FC236}">
                <a16:creationId xmlns:a16="http://schemas.microsoft.com/office/drawing/2014/main" id="{8D55985F-3DCC-4F24-8623-A4FC8FAE42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205" y="2272528"/>
            <a:ext cx="7699915" cy="3170195"/>
          </a:xfrm>
        </p:spPr>
      </p:pic>
      <p:sp>
        <p:nvSpPr>
          <p:cNvPr id="6" name="Rectangle 5">
            <a:extLst>
              <a:ext uri="{FF2B5EF4-FFF2-40B4-BE49-F238E27FC236}">
                <a16:creationId xmlns:a16="http://schemas.microsoft.com/office/drawing/2014/main" id="{19FA67F1-CE59-488E-93BF-264F33649846}"/>
              </a:ext>
            </a:extLst>
          </p:cNvPr>
          <p:cNvSpPr/>
          <p:nvPr/>
        </p:nvSpPr>
        <p:spPr>
          <a:xfrm>
            <a:off x="1913348" y="3712482"/>
            <a:ext cx="4182651" cy="2076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77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6F1772-5B88-4687-974A-52C4564FF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76D44-BD1E-459F-949C-BDA24C293B73}"/>
              </a:ext>
            </a:extLst>
          </p:cNvPr>
          <p:cNvSpPr>
            <a:spLocks noGrp="1"/>
          </p:cNvSpPr>
          <p:nvPr>
            <p:ph type="title"/>
          </p:nvPr>
        </p:nvSpPr>
        <p:spPr>
          <a:xfrm>
            <a:off x="5144679" y="634946"/>
            <a:ext cx="6405063" cy="1450757"/>
          </a:xfrm>
        </p:spPr>
        <p:txBody>
          <a:bodyPr>
            <a:normAutofit/>
          </a:bodyPr>
          <a:lstStyle/>
          <a:p>
            <a:r>
              <a:rPr lang="en-US" dirty="0"/>
              <a:t>ARTA: Alignment</a:t>
            </a:r>
          </a:p>
        </p:txBody>
      </p:sp>
      <p:pic>
        <p:nvPicPr>
          <p:cNvPr id="5" name="Picture 4" descr="A picture containing object, clock&#10;&#10;Description automatically generated">
            <a:extLst>
              <a:ext uri="{FF2B5EF4-FFF2-40B4-BE49-F238E27FC236}">
                <a16:creationId xmlns:a16="http://schemas.microsoft.com/office/drawing/2014/main" id="{CEDB55EC-4E76-4859-87B5-E79F2A2C3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075" y="581098"/>
            <a:ext cx="2086144" cy="2476136"/>
          </a:xfrm>
          <a:prstGeom prst="rect">
            <a:avLst/>
          </a:prstGeom>
        </p:spPr>
      </p:pic>
      <p:cxnSp>
        <p:nvCxnSpPr>
          <p:cNvPr id="14" name="Straight Connector 13">
            <a:extLst>
              <a:ext uri="{FF2B5EF4-FFF2-40B4-BE49-F238E27FC236}">
                <a16:creationId xmlns:a16="http://schemas.microsoft.com/office/drawing/2014/main" id="{FC2C99CD-8BCA-45F5-BA47-7A6D80CA8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object&#10;&#10;Description automatically generated">
            <a:extLst>
              <a:ext uri="{FF2B5EF4-FFF2-40B4-BE49-F238E27FC236}">
                <a16:creationId xmlns:a16="http://schemas.microsoft.com/office/drawing/2014/main" id="{A3A10F2E-7481-4D0F-827E-1B8C65E8F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216" y="3218101"/>
            <a:ext cx="2011861" cy="2476136"/>
          </a:xfrm>
          <a:prstGeom prst="rect">
            <a:avLst/>
          </a:prstGeom>
        </p:spPr>
      </p:pic>
      <p:sp>
        <p:nvSpPr>
          <p:cNvPr id="3" name="Content Placeholder 2">
            <a:extLst>
              <a:ext uri="{FF2B5EF4-FFF2-40B4-BE49-F238E27FC236}">
                <a16:creationId xmlns:a16="http://schemas.microsoft.com/office/drawing/2014/main" id="{E9DC53B0-5325-4DB8-AAB8-C19C93181860}"/>
              </a:ext>
            </a:extLst>
          </p:cNvPr>
          <p:cNvSpPr>
            <a:spLocks noGrp="1"/>
          </p:cNvSpPr>
          <p:nvPr>
            <p:ph idx="1"/>
          </p:nvPr>
        </p:nvSpPr>
        <p:spPr>
          <a:xfrm>
            <a:off x="5144679" y="2198914"/>
            <a:ext cx="6405063" cy="3670180"/>
          </a:xfrm>
        </p:spPr>
        <p:txBody>
          <a:bodyPr>
            <a:normAutofit/>
          </a:bodyPr>
          <a:lstStyle/>
          <a:p>
            <a:pPr>
              <a:buFont typeface="Arial" panose="020B0604020202020204" pitchFamily="34" charset="0"/>
              <a:buChar char="•"/>
            </a:pPr>
            <a:r>
              <a:rPr lang="en-US" dirty="0"/>
              <a:t>Need to align frames of ARTA and Hololens</a:t>
            </a:r>
          </a:p>
          <a:p>
            <a:pPr lvl="1">
              <a:buFont typeface="Arial" panose="020B0604020202020204" pitchFamily="34" charset="0"/>
              <a:buChar char="•"/>
            </a:pPr>
            <a:r>
              <a:rPr lang="en-US" dirty="0"/>
              <a:t>Reactive Control only runs when the detected person is in the trajectory of wheelchair.</a:t>
            </a:r>
          </a:p>
          <a:p>
            <a:pPr lvl="1">
              <a:buFont typeface="Arial" panose="020B0604020202020204" pitchFamily="34" charset="0"/>
              <a:buChar char="•"/>
            </a:pPr>
            <a:r>
              <a:rPr lang="en-US" dirty="0"/>
              <a:t>If PWU is looking to the side, not an immediate collision risk.</a:t>
            </a:r>
          </a:p>
          <a:p>
            <a:pPr>
              <a:buFont typeface="Arial" panose="020B0604020202020204" pitchFamily="34" charset="0"/>
              <a:buChar char="•"/>
            </a:pPr>
            <a:r>
              <a:rPr lang="en-US" dirty="0"/>
              <a:t>Simplified frame transform so that PWU can only rotate about z-axis between -90 and +90 degrees.</a:t>
            </a:r>
          </a:p>
          <a:p>
            <a:pPr lvl="1">
              <a:buFont typeface="Arial" panose="020B0604020202020204" pitchFamily="34" charset="0"/>
              <a:buChar char="•"/>
            </a:pPr>
            <a:r>
              <a:rPr lang="en-US" dirty="0"/>
              <a:t>PWU can not rotate their head a full 360 degree.</a:t>
            </a:r>
          </a:p>
          <a:p>
            <a:pPr>
              <a:buFont typeface="Arial" panose="020B0604020202020204" pitchFamily="34" charset="0"/>
              <a:buChar char="•"/>
            </a:pPr>
            <a:r>
              <a:rPr lang="en-US" dirty="0"/>
              <a:t>Calibration upon startup of Unity application and ARTA.</a:t>
            </a:r>
          </a:p>
          <a:p>
            <a:pPr lvl="1">
              <a:buFont typeface="Arial" panose="020B0604020202020204" pitchFamily="34" charset="0"/>
              <a:buChar char="•"/>
            </a:pPr>
            <a:r>
              <a:rPr lang="en-US" dirty="0"/>
              <a:t>Compare Hololens Rotation and ARTA Rotation Pose.</a:t>
            </a:r>
          </a:p>
        </p:txBody>
      </p:sp>
      <p:sp>
        <p:nvSpPr>
          <p:cNvPr id="16" name="Rectangle 15">
            <a:extLst>
              <a:ext uri="{FF2B5EF4-FFF2-40B4-BE49-F238E27FC236}">
                <a16:creationId xmlns:a16="http://schemas.microsoft.com/office/drawing/2014/main" id="{C7E8667B-49C4-4E47-AB3E-78AC18E95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E29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A1780B1-1435-4EBC-947B-9609953FD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70924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7F2FC95-2189-497E-B3A9-EEAD7847BDB9}"/>
              </a:ext>
            </a:extLst>
          </p:cNvPr>
          <p:cNvPicPr>
            <a:picLocks noChangeAspect="1"/>
          </p:cNvPicPr>
          <p:nvPr/>
        </p:nvPicPr>
        <p:blipFill>
          <a:blip r:embed="rId4"/>
          <a:stretch>
            <a:fillRect/>
          </a:stretch>
        </p:blipFill>
        <p:spPr>
          <a:xfrm>
            <a:off x="-3502" y="6320613"/>
            <a:ext cx="12191985" cy="557489"/>
          </a:xfrm>
          <a:prstGeom prst="rect">
            <a:avLst/>
          </a:prstGeom>
        </p:spPr>
      </p:pic>
    </p:spTree>
    <p:extLst>
      <p:ext uri="{BB962C8B-B14F-4D97-AF65-F5344CB8AC3E}">
        <p14:creationId xmlns:p14="http://schemas.microsoft.com/office/powerpoint/2010/main" val="376821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6FA090-6735-4417-A713-191CA6025196}"/>
              </a:ext>
            </a:extLst>
          </p:cNvPr>
          <p:cNvSpPr>
            <a:spLocks noGrp="1"/>
          </p:cNvSpPr>
          <p:nvPr>
            <p:ph type="title"/>
          </p:nvPr>
        </p:nvSpPr>
        <p:spPr>
          <a:xfrm>
            <a:off x="7859485" y="634946"/>
            <a:ext cx="3690257" cy="1450757"/>
          </a:xfrm>
        </p:spPr>
        <p:txBody>
          <a:bodyPr>
            <a:normAutofit/>
          </a:bodyPr>
          <a:lstStyle/>
          <a:p>
            <a:r>
              <a:rPr lang="en-US" sz="4400"/>
              <a:t>ARTA: Reactive Control</a:t>
            </a:r>
          </a:p>
        </p:txBody>
      </p:sp>
      <p:pic>
        <p:nvPicPr>
          <p:cNvPr id="22" name="Content Placeholder 4" descr="A picture containing text&#10;&#10;Description automatically generated">
            <a:extLst>
              <a:ext uri="{FF2B5EF4-FFF2-40B4-BE49-F238E27FC236}">
                <a16:creationId xmlns:a16="http://schemas.microsoft.com/office/drawing/2014/main" id="{AB97ACF5-6DCF-433A-B907-3E3E03E5A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908219"/>
            <a:ext cx="6909801" cy="4778130"/>
          </a:xfrm>
          <a:prstGeom prst="rect">
            <a:avLst/>
          </a:prstGeom>
        </p:spPr>
      </p:pic>
      <p:cxnSp>
        <p:nvCxnSpPr>
          <p:cNvPr id="23" name="Straight Connector 14">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9">
            <a:extLst>
              <a:ext uri="{FF2B5EF4-FFF2-40B4-BE49-F238E27FC236}">
                <a16:creationId xmlns:a16="http://schemas.microsoft.com/office/drawing/2014/main" id="{E4EEEFF0-877D-4925-A6EB-53CF3E2A1B58}"/>
              </a:ext>
            </a:extLst>
          </p:cNvPr>
          <p:cNvSpPr>
            <a:spLocks noGrp="1"/>
          </p:cNvSpPr>
          <p:nvPr>
            <p:ph idx="1"/>
          </p:nvPr>
        </p:nvSpPr>
        <p:spPr>
          <a:xfrm>
            <a:off x="7859485" y="2198914"/>
            <a:ext cx="3690257" cy="3670180"/>
          </a:xfrm>
        </p:spPr>
        <p:txBody>
          <a:bodyPr>
            <a:normAutofit fontScale="85000" lnSpcReduction="10000"/>
          </a:bodyPr>
          <a:lstStyle/>
          <a:p>
            <a:pPr>
              <a:buFont typeface="Arial" panose="020B0604020202020204" pitchFamily="34" charset="0"/>
              <a:buChar char="•"/>
            </a:pPr>
            <a:r>
              <a:rPr lang="en-US" dirty="0"/>
              <a:t>Subscribes to joystick inputs on ARTA from PWU.</a:t>
            </a:r>
          </a:p>
          <a:p>
            <a:pPr>
              <a:buFont typeface="Arial" panose="020B0604020202020204" pitchFamily="34" charset="0"/>
              <a:buChar char="•"/>
            </a:pPr>
            <a:r>
              <a:rPr lang="en-US" dirty="0"/>
              <a:t>Monitors the direction and speed ARTA is going in.</a:t>
            </a:r>
          </a:p>
          <a:p>
            <a:pPr>
              <a:buFont typeface="Arial" panose="020B0604020202020204" pitchFamily="34" charset="0"/>
              <a:buChar char="•"/>
            </a:pPr>
            <a:r>
              <a:rPr lang="en-US" dirty="0"/>
              <a:t>If a detection is in the forward trajectory of wheelchair, takes over control.</a:t>
            </a:r>
          </a:p>
          <a:p>
            <a:pPr lvl="1">
              <a:buFont typeface="Arial" panose="020B0604020202020204" pitchFamily="34" charset="0"/>
              <a:buChar char="•"/>
            </a:pPr>
            <a:r>
              <a:rPr lang="en-US" dirty="0"/>
              <a:t>Slows down the wheelchair depending on distance to detected person.</a:t>
            </a:r>
          </a:p>
          <a:p>
            <a:pPr lvl="1">
              <a:buFont typeface="Arial" panose="020B0604020202020204" pitchFamily="34" charset="0"/>
              <a:buChar char="•"/>
            </a:pPr>
            <a:r>
              <a:rPr lang="en-US" dirty="0"/>
              <a:t>Depends on direction of person. </a:t>
            </a:r>
          </a:p>
          <a:p>
            <a:pPr lvl="1">
              <a:buFont typeface="Arial" panose="020B0604020202020204" pitchFamily="34" charset="0"/>
              <a:buChar char="•"/>
            </a:pPr>
            <a:r>
              <a:rPr lang="en-US" dirty="0"/>
              <a:t>Slows down faster if person is walking towards wheelchair.</a:t>
            </a:r>
          </a:p>
          <a:p>
            <a:pPr>
              <a:buFont typeface="Arial" panose="020B0604020202020204" pitchFamily="34" charset="0"/>
              <a:buChar char="•"/>
            </a:pPr>
            <a:r>
              <a:rPr lang="en-US" dirty="0"/>
              <a:t>If directly in front, wheelchair remains still even if PWU wants to move forward.</a:t>
            </a:r>
          </a:p>
        </p:txBody>
      </p:sp>
      <p:sp>
        <p:nvSpPr>
          <p:cNvPr id="25" name="Rectangle 16">
            <a:extLst>
              <a:ext uri="{FF2B5EF4-FFF2-40B4-BE49-F238E27FC236}">
                <a16:creationId xmlns:a16="http://schemas.microsoft.com/office/drawing/2014/main" id="{02CE8509-9E93-4D74-BF24-661F111C7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7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66E8BA98-E13C-403B-AC96-75E203799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81F7384A-B936-4530-AD54-CAA5A71184B5}"/>
              </a:ext>
            </a:extLst>
          </p:cNvPr>
          <p:cNvPicPr>
            <a:picLocks noChangeAspect="1"/>
          </p:cNvPicPr>
          <p:nvPr/>
        </p:nvPicPr>
        <p:blipFill>
          <a:blip r:embed="rId4"/>
          <a:stretch>
            <a:fillRect/>
          </a:stretch>
        </p:blipFill>
        <p:spPr>
          <a:xfrm>
            <a:off x="-3502" y="6320613"/>
            <a:ext cx="12191985" cy="557489"/>
          </a:xfrm>
          <a:prstGeom prst="rect">
            <a:avLst/>
          </a:prstGeom>
        </p:spPr>
      </p:pic>
    </p:spTree>
    <p:extLst>
      <p:ext uri="{BB962C8B-B14F-4D97-AF65-F5344CB8AC3E}">
        <p14:creationId xmlns:p14="http://schemas.microsoft.com/office/powerpoint/2010/main" val="106704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7BC4-1DD1-48FA-A76F-A06FDF1BEA55}"/>
              </a:ext>
            </a:extLst>
          </p:cNvPr>
          <p:cNvSpPr>
            <a:spLocks noGrp="1"/>
          </p:cNvSpPr>
          <p:nvPr>
            <p:ph type="title"/>
          </p:nvPr>
        </p:nvSpPr>
        <p:spPr/>
        <p:txBody>
          <a:bodyPr/>
          <a:lstStyle/>
          <a:p>
            <a:r>
              <a:rPr lang="en-US" dirty="0"/>
              <a:t>Testing</a:t>
            </a:r>
          </a:p>
        </p:txBody>
      </p:sp>
      <p:sp>
        <p:nvSpPr>
          <p:cNvPr id="3" name="Content Placeholder 2">
            <a:extLst>
              <a:ext uri="{FF2B5EF4-FFF2-40B4-BE49-F238E27FC236}">
                <a16:creationId xmlns:a16="http://schemas.microsoft.com/office/drawing/2014/main" id="{E8E398B9-3B1C-4391-90E8-595F52C65CE9}"/>
              </a:ext>
            </a:extLst>
          </p:cNvPr>
          <p:cNvSpPr>
            <a:spLocks noGrp="1"/>
          </p:cNvSpPr>
          <p:nvPr>
            <p:ph idx="1"/>
          </p:nvPr>
        </p:nvSpPr>
        <p:spPr/>
        <p:txBody>
          <a:bodyPr/>
          <a:lstStyle/>
          <a:p>
            <a:pPr>
              <a:buFont typeface="Arial" panose="020B0604020202020204" pitchFamily="34" charset="0"/>
              <a:buChar char="•"/>
            </a:pPr>
            <a:r>
              <a:rPr lang="en-US" dirty="0"/>
              <a:t>Three Controlled Scenarios</a:t>
            </a:r>
          </a:p>
          <a:p>
            <a:pPr marL="544068" lvl="1" indent="-342900">
              <a:buFont typeface="+mj-lt"/>
              <a:buAutoNum type="arabicPeriod"/>
            </a:pPr>
            <a:r>
              <a:rPr lang="en-US" dirty="0"/>
              <a:t>Person walking towards wheelchair.</a:t>
            </a:r>
          </a:p>
          <a:p>
            <a:pPr marL="544068" lvl="1" indent="-342900">
              <a:buFont typeface="+mj-lt"/>
              <a:buAutoNum type="arabicPeriod"/>
            </a:pPr>
            <a:r>
              <a:rPr lang="en-US" dirty="0"/>
              <a:t>Person walking away from wheelchair.</a:t>
            </a:r>
          </a:p>
          <a:p>
            <a:pPr marL="544068" lvl="1" indent="-342900">
              <a:buFont typeface="+mj-lt"/>
              <a:buAutoNum type="arabicPeriod"/>
            </a:pPr>
            <a:r>
              <a:rPr lang="en-US" dirty="0"/>
              <a:t>Person to the side, out of wheelchair trajectory.</a:t>
            </a:r>
          </a:p>
        </p:txBody>
      </p:sp>
      <p:pic>
        <p:nvPicPr>
          <p:cNvPr id="4" name="towards">
            <a:hlinkClick r:id="" action="ppaction://media"/>
            <a:extLst>
              <a:ext uri="{FF2B5EF4-FFF2-40B4-BE49-F238E27FC236}">
                <a16:creationId xmlns:a16="http://schemas.microsoft.com/office/drawing/2014/main" id="{C07F3E54-E633-40D8-88AD-B84B64B9E3D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04964" y="1845734"/>
            <a:ext cx="4089756" cy="2300431"/>
          </a:xfrm>
          <a:prstGeom prst="rect">
            <a:avLst/>
          </a:prstGeom>
        </p:spPr>
      </p:pic>
      <p:pic>
        <p:nvPicPr>
          <p:cNvPr id="5" name="away">
            <a:hlinkClick r:id="" action="ppaction://media"/>
            <a:extLst>
              <a:ext uri="{FF2B5EF4-FFF2-40B4-BE49-F238E27FC236}">
                <a16:creationId xmlns:a16="http://schemas.microsoft.com/office/drawing/2014/main" id="{DF3D58F2-6847-4A1B-8659-75BB0CEBFB2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004964" y="4254539"/>
            <a:ext cx="4089756" cy="2112692"/>
          </a:xfrm>
          <a:prstGeom prst="rect">
            <a:avLst/>
          </a:prstGeom>
        </p:spPr>
      </p:pic>
      <p:pic>
        <p:nvPicPr>
          <p:cNvPr id="6" name="side">
            <a:hlinkClick r:id="" action="ppaction://media"/>
            <a:extLst>
              <a:ext uri="{FF2B5EF4-FFF2-40B4-BE49-F238E27FC236}">
                <a16:creationId xmlns:a16="http://schemas.microsoft.com/office/drawing/2014/main" id="{879A4FA9-F6C6-41B7-B34C-C04AC2E10AD6}"/>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618317" y="3568606"/>
            <a:ext cx="4089756" cy="2300488"/>
          </a:xfrm>
          <a:prstGeom prst="rect">
            <a:avLst/>
          </a:prstGeom>
        </p:spPr>
      </p:pic>
    </p:spTree>
    <p:extLst>
      <p:ext uri="{BB962C8B-B14F-4D97-AF65-F5344CB8AC3E}">
        <p14:creationId xmlns:p14="http://schemas.microsoft.com/office/powerpoint/2010/main" val="294303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mute="1">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mute="1">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video>
              <p:cMediaNode vol="80000" mute="1">
                <p:cTn id="32"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D8C7-A72F-4F9D-AECE-F78D91B93E31}"/>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005311B3-B1F2-4583-BA9A-6136BA11011B}"/>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t>Limitations</a:t>
            </a:r>
          </a:p>
          <a:p>
            <a:pPr lvl="1">
              <a:buFont typeface="Arial" panose="020B0604020202020204" pitchFamily="34" charset="0"/>
              <a:buChar char="•"/>
            </a:pPr>
            <a:r>
              <a:rPr lang="en-US" dirty="0"/>
              <a:t>JPEG Compression limits frame rate of AR application</a:t>
            </a:r>
          </a:p>
          <a:p>
            <a:pPr lvl="2">
              <a:buFont typeface="Arial" panose="020B0604020202020204" pitchFamily="34" charset="0"/>
              <a:buChar char="•"/>
            </a:pPr>
            <a:r>
              <a:rPr lang="en-US" dirty="0"/>
              <a:t>Unity Engine single threaded for image compression.</a:t>
            </a:r>
          </a:p>
          <a:p>
            <a:pPr lvl="1">
              <a:buFont typeface="Arial" panose="020B0604020202020204" pitchFamily="34" charset="0"/>
              <a:buChar char="•"/>
            </a:pPr>
            <a:r>
              <a:rPr lang="en-US" dirty="0"/>
              <a:t>Lose detections when object is very close to the camera.</a:t>
            </a:r>
          </a:p>
          <a:p>
            <a:pPr lvl="2">
              <a:buFont typeface="Arial" panose="020B0604020202020204" pitchFamily="34" charset="0"/>
              <a:buChar char="•"/>
            </a:pPr>
            <a:r>
              <a:rPr lang="en-US" dirty="0"/>
              <a:t>Should not rely on a single source of object detection</a:t>
            </a:r>
          </a:p>
          <a:p>
            <a:pPr lvl="1">
              <a:buFont typeface="Arial" panose="020B0604020202020204" pitchFamily="34" charset="0"/>
              <a:buChar char="•"/>
            </a:pPr>
            <a:r>
              <a:rPr lang="en-US" dirty="0"/>
              <a:t>Didn’t use all sensors available to us.</a:t>
            </a:r>
          </a:p>
          <a:p>
            <a:pPr lvl="2">
              <a:buFont typeface="Arial" panose="020B0604020202020204" pitchFamily="34" charset="0"/>
              <a:buChar char="•"/>
            </a:pPr>
            <a:r>
              <a:rPr lang="en-US" dirty="0"/>
              <a:t>ARTA has its own localization and object detection capabilities, could have fused spatial mapping detections with laser scanner mapping.</a:t>
            </a:r>
          </a:p>
          <a:p>
            <a:pPr lvl="1">
              <a:buFont typeface="Arial" panose="020B0604020202020204" pitchFamily="34" charset="0"/>
              <a:buChar char="•"/>
            </a:pPr>
            <a:r>
              <a:rPr lang="en-US" dirty="0"/>
              <a:t>During original testing, reactive control slow down was too aggressive and fast.</a:t>
            </a:r>
          </a:p>
          <a:p>
            <a:pPr lvl="2">
              <a:buFont typeface="Arial" panose="020B0604020202020204" pitchFamily="34" charset="0"/>
              <a:buChar char="•"/>
            </a:pPr>
            <a:r>
              <a:rPr lang="en-US" dirty="0"/>
              <a:t>We have since altered it to be smoother.</a:t>
            </a:r>
          </a:p>
          <a:p>
            <a:pPr>
              <a:buFont typeface="Arial" panose="020B0604020202020204" pitchFamily="34" charset="0"/>
              <a:buChar char="•"/>
            </a:pPr>
            <a:r>
              <a:rPr lang="en-US" dirty="0"/>
              <a:t>Achievements</a:t>
            </a:r>
          </a:p>
          <a:p>
            <a:pPr lvl="1">
              <a:buFont typeface="Arial" panose="020B0604020202020204" pitchFamily="34" charset="0"/>
              <a:buChar char="•"/>
            </a:pPr>
            <a:r>
              <a:rPr lang="en-US" dirty="0"/>
              <a:t>Developed ROS Packages for YOLO, </a:t>
            </a:r>
            <a:r>
              <a:rPr lang="en-US" dirty="0" err="1"/>
              <a:t>DeepSORT</a:t>
            </a:r>
            <a:r>
              <a:rPr lang="en-US" dirty="0"/>
              <a:t> that can be reused.</a:t>
            </a:r>
          </a:p>
          <a:p>
            <a:pPr lvl="1">
              <a:buFont typeface="Arial" panose="020B0604020202020204" pitchFamily="34" charset="0"/>
              <a:buChar char="•"/>
            </a:pPr>
            <a:r>
              <a:rPr lang="en-US" dirty="0"/>
              <a:t>Developed Video stream of front facing camera from Unity at acceptable frame rate.</a:t>
            </a:r>
          </a:p>
          <a:p>
            <a:pPr lvl="1">
              <a:buFont typeface="Arial" panose="020B0604020202020204" pitchFamily="34" charset="0"/>
              <a:buChar char="•"/>
            </a:pPr>
            <a:r>
              <a:rPr lang="en-US" dirty="0"/>
              <a:t>Reactive control system can prevent collisions as shown in controlled tests.</a:t>
            </a:r>
          </a:p>
          <a:p>
            <a:pPr lvl="1">
              <a:buFont typeface="Arial" panose="020B0604020202020204" pitchFamily="34" charset="0"/>
              <a:buChar char="•"/>
            </a:pPr>
            <a:r>
              <a:rPr lang="en-US" dirty="0"/>
              <a:t>Holographic visualizations to help PWUs notice potential collisions.</a:t>
            </a:r>
          </a:p>
        </p:txBody>
      </p:sp>
    </p:spTree>
    <p:extLst>
      <p:ext uri="{BB962C8B-B14F-4D97-AF65-F5344CB8AC3E}">
        <p14:creationId xmlns:p14="http://schemas.microsoft.com/office/powerpoint/2010/main" val="119962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347F-0FF7-432B-BF1B-06A5B2B824C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9149EC4-01AA-480A-A176-49604D6DD560}"/>
              </a:ext>
            </a:extLst>
          </p:cNvPr>
          <p:cNvSpPr>
            <a:spLocks noGrp="1"/>
          </p:cNvSpPr>
          <p:nvPr>
            <p:ph idx="1"/>
          </p:nvPr>
        </p:nvSpPr>
        <p:spPr/>
        <p:txBody>
          <a:bodyPr/>
          <a:lstStyle/>
          <a:p>
            <a:pPr>
              <a:buFont typeface="Arial" panose="020B0604020202020204" pitchFamily="34" charset="0"/>
              <a:buChar char="•"/>
            </a:pPr>
            <a:r>
              <a:rPr lang="en-US" dirty="0"/>
              <a:t>Developed an augmented reality experience for PWU users navigating in public spaces</a:t>
            </a:r>
          </a:p>
          <a:p>
            <a:pPr lvl="1">
              <a:buFont typeface="Arial" panose="020B0604020202020204" pitchFamily="34" charset="0"/>
              <a:buChar char="•"/>
            </a:pPr>
            <a:r>
              <a:rPr lang="en-US" dirty="0"/>
              <a:t>Detects people in surroundings and determines direction.</a:t>
            </a:r>
          </a:p>
          <a:p>
            <a:pPr lvl="1">
              <a:buFont typeface="Arial" panose="020B0604020202020204" pitchFamily="34" charset="0"/>
              <a:buChar char="•"/>
            </a:pPr>
            <a:r>
              <a:rPr lang="en-US" dirty="0"/>
              <a:t>Displays holograms to user indicating direction and potential collisions.</a:t>
            </a:r>
          </a:p>
          <a:p>
            <a:pPr lvl="1">
              <a:buFont typeface="Arial" panose="020B0604020202020204" pitchFamily="34" charset="0"/>
              <a:buChar char="•"/>
            </a:pPr>
            <a:r>
              <a:rPr lang="en-US" dirty="0"/>
              <a:t>Reactive control system prevents collisions by controlling the velocity of powered wheelchair.</a:t>
            </a:r>
          </a:p>
          <a:p>
            <a:pPr>
              <a:buFont typeface="Arial" panose="020B0604020202020204" pitchFamily="34" charset="0"/>
              <a:buChar char="•"/>
            </a:pPr>
            <a:r>
              <a:rPr lang="en-US" dirty="0"/>
              <a:t>Limited by:</a:t>
            </a:r>
          </a:p>
          <a:p>
            <a:pPr lvl="1">
              <a:buFont typeface="Arial" panose="020B0604020202020204" pitchFamily="34" charset="0"/>
              <a:buChar char="•"/>
            </a:pPr>
            <a:r>
              <a:rPr lang="en-US" dirty="0"/>
              <a:t>Image/Video compression in Unity on Hololens.</a:t>
            </a:r>
          </a:p>
          <a:p>
            <a:pPr lvl="1">
              <a:buFont typeface="Arial" panose="020B0604020202020204" pitchFamily="34" charset="0"/>
              <a:buChar char="•"/>
            </a:pPr>
            <a:r>
              <a:rPr lang="en-US" dirty="0"/>
              <a:t>Single sensor stream of data (front facing camera).</a:t>
            </a:r>
          </a:p>
          <a:p>
            <a:pPr lvl="1">
              <a:buFont typeface="Arial" panose="020B0604020202020204" pitchFamily="34" charset="0"/>
              <a:buChar char="•"/>
            </a:pPr>
            <a:r>
              <a:rPr lang="en-US" dirty="0"/>
              <a:t>Spatial Mapping does not work 100% of the time on moving objects.</a:t>
            </a:r>
          </a:p>
        </p:txBody>
      </p:sp>
      <p:sp>
        <p:nvSpPr>
          <p:cNvPr id="5" name="Title 1">
            <a:extLst>
              <a:ext uri="{FF2B5EF4-FFF2-40B4-BE49-F238E27FC236}">
                <a16:creationId xmlns:a16="http://schemas.microsoft.com/office/drawing/2014/main" id="{CD274886-3B2F-4BF2-9E7B-DDA00D6508F3}"/>
              </a:ext>
            </a:extLst>
          </p:cNvPr>
          <p:cNvSpPr txBox="1">
            <a:spLocks/>
          </p:cNvSpPr>
          <p:nvPr/>
        </p:nvSpPr>
        <p:spPr>
          <a:xfrm>
            <a:off x="1066800" y="4526711"/>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415248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3F48-D3FE-4CDE-9D52-60B30FC14350}"/>
              </a:ext>
            </a:extLst>
          </p:cNvPr>
          <p:cNvSpPr>
            <a:spLocks noGrp="1"/>
          </p:cNvSpPr>
          <p:nvPr>
            <p:ph type="title"/>
          </p:nvPr>
        </p:nvSpPr>
        <p:spPr/>
        <p:txBody>
          <a:bodyPr/>
          <a:lstStyle/>
          <a:p>
            <a:r>
              <a:rPr lang="en-US" dirty="0"/>
              <a:t>Project Description</a:t>
            </a:r>
          </a:p>
        </p:txBody>
      </p:sp>
      <p:sp>
        <p:nvSpPr>
          <p:cNvPr id="3" name="Content Placeholder 2">
            <a:extLst>
              <a:ext uri="{FF2B5EF4-FFF2-40B4-BE49-F238E27FC236}">
                <a16:creationId xmlns:a16="http://schemas.microsoft.com/office/drawing/2014/main" id="{58C5F063-56E5-4456-862B-903037C2B1A1}"/>
              </a:ext>
            </a:extLst>
          </p:cNvPr>
          <p:cNvSpPr>
            <a:spLocks noGrp="1"/>
          </p:cNvSpPr>
          <p:nvPr>
            <p:ph idx="1"/>
          </p:nvPr>
        </p:nvSpPr>
        <p:spPr>
          <a:xfrm>
            <a:off x="1198880" y="1845734"/>
            <a:ext cx="5042263" cy="4023360"/>
          </a:xfrm>
        </p:spPr>
        <p:txBody>
          <a:bodyPr/>
          <a:lstStyle/>
          <a:p>
            <a:pPr>
              <a:buFont typeface="Arial" panose="020B0604020202020204" pitchFamily="34" charset="0"/>
              <a:buChar char="•"/>
            </a:pPr>
            <a:r>
              <a:rPr lang="en-US" dirty="0"/>
              <a:t>Augmented Reality experience using the Microsoft Hololens.</a:t>
            </a:r>
          </a:p>
          <a:p>
            <a:pPr>
              <a:buFont typeface="Arial" panose="020B0604020202020204" pitchFamily="34" charset="0"/>
              <a:buChar char="•"/>
            </a:pPr>
            <a:r>
              <a:rPr lang="en-US" dirty="0"/>
              <a:t>Provides assistance to powered wheelchair users (PWUs) by:</a:t>
            </a:r>
          </a:p>
          <a:p>
            <a:pPr lvl="1">
              <a:buFont typeface="Arial" panose="020B0604020202020204" pitchFamily="34" charset="0"/>
              <a:buChar char="•"/>
            </a:pPr>
            <a:r>
              <a:rPr lang="en-US" dirty="0"/>
              <a:t>Locating people in the surroundings.</a:t>
            </a:r>
          </a:p>
          <a:p>
            <a:pPr lvl="1">
              <a:buFont typeface="Arial" panose="020B0604020202020204" pitchFamily="34" charset="0"/>
              <a:buChar char="•"/>
            </a:pPr>
            <a:r>
              <a:rPr lang="en-US" dirty="0"/>
              <a:t>Displaying holograms to PWU.</a:t>
            </a:r>
          </a:p>
          <a:p>
            <a:pPr>
              <a:buFont typeface="Arial" panose="020B0604020202020204" pitchFamily="34" charset="0"/>
              <a:buChar char="•"/>
            </a:pPr>
            <a:r>
              <a:rPr lang="en-US" dirty="0"/>
              <a:t>Reactive control system to prevent collisions with people when operating wheelchair manually.</a:t>
            </a:r>
          </a:p>
        </p:txBody>
      </p:sp>
      <p:pic>
        <p:nvPicPr>
          <p:cNvPr id="1026" name="Picture 2" descr="https://scontent-lht6-1.xx.fbcdn.net/v/t1.15752-9/65216030_2428656163844186_4423449395823902720_n.png?_nc_cat=104&amp;_nc_ht=scontent-lht6-1.xx&amp;oh=22f6d5a03839dd4b3c09ce35a6ae3322&amp;oe=5DC30DED">
            <a:extLst>
              <a:ext uri="{FF2B5EF4-FFF2-40B4-BE49-F238E27FC236}">
                <a16:creationId xmlns:a16="http://schemas.microsoft.com/office/drawing/2014/main" id="{90DFFCF2-F2A6-41CF-875E-CBD418CD0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18231"/>
            <a:ext cx="4798007" cy="26938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42AD883-F9BE-4F8D-BFC2-295CAE2AB33C}"/>
              </a:ext>
            </a:extLst>
          </p:cNvPr>
          <p:cNvSpPr/>
          <p:nvPr/>
        </p:nvSpPr>
        <p:spPr>
          <a:xfrm rot="11554757">
            <a:off x="7939406" y="2228446"/>
            <a:ext cx="543973" cy="395855"/>
          </a:xfrm>
          <a:prstGeom prst="rightArrow">
            <a:avLst>
              <a:gd name="adj1" fmla="val 31957"/>
              <a:gd name="adj2" fmla="val 60194"/>
            </a:avLst>
          </a:prstGeom>
          <a:solidFill>
            <a:srgbClr val="B0DD7F"/>
          </a:solidFill>
          <a:ln>
            <a:noFill/>
          </a:ln>
          <a:scene3d>
            <a:camera prst="isometricLeftDown"/>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5E8B31-9439-4ED7-A852-678012F6434B}"/>
              </a:ext>
            </a:extLst>
          </p:cNvPr>
          <p:cNvSpPr txBox="1"/>
          <p:nvPr/>
        </p:nvSpPr>
        <p:spPr>
          <a:xfrm rot="19562202">
            <a:off x="8257401" y="2417175"/>
            <a:ext cx="525110" cy="523220"/>
          </a:xfrm>
          <a:prstGeom prst="rect">
            <a:avLst/>
          </a:prstGeom>
          <a:noFill/>
          <a:scene3d>
            <a:camera prst="isometricBottomDown"/>
            <a:lightRig rig="threePt" dir="t"/>
          </a:scene3d>
          <a:sp3d>
            <a:bevelT prst="angle"/>
          </a:sp3d>
        </p:spPr>
        <p:txBody>
          <a:bodyPr wrap="square" rtlCol="0">
            <a:spAutoFit/>
          </a:bodyPr>
          <a:lstStyle/>
          <a:p>
            <a:r>
              <a:rPr lang="en-US" sz="2800" b="1" dirty="0">
                <a:solidFill>
                  <a:srgbClr val="FFFF00"/>
                </a:solidFill>
              </a:rPr>
              <a:t>1</a:t>
            </a:r>
          </a:p>
        </p:txBody>
      </p:sp>
    </p:spTree>
    <p:extLst>
      <p:ext uri="{BB962C8B-B14F-4D97-AF65-F5344CB8AC3E}">
        <p14:creationId xmlns:p14="http://schemas.microsoft.com/office/powerpoint/2010/main" val="79326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AE54-4870-4E67-9A80-5753184EA312}"/>
              </a:ext>
            </a:extLst>
          </p:cNvPr>
          <p:cNvSpPr>
            <a:spLocks noGrp="1"/>
          </p:cNvSpPr>
          <p:nvPr>
            <p:ph type="title"/>
          </p:nvPr>
        </p:nvSpPr>
        <p:spPr>
          <a:xfrm>
            <a:off x="5144677" y="766491"/>
            <a:ext cx="6405063" cy="966028"/>
          </a:xfrm>
        </p:spPr>
        <p:txBody>
          <a:bodyPr>
            <a:normAutofit/>
          </a:bodyPr>
          <a:lstStyle/>
          <a:p>
            <a:r>
              <a:rPr lang="en-US" dirty="0"/>
              <a:t>Motivation</a:t>
            </a:r>
          </a:p>
        </p:txBody>
      </p:sp>
      <p:sp>
        <p:nvSpPr>
          <p:cNvPr id="3" name="Content Placeholder 2">
            <a:extLst>
              <a:ext uri="{FF2B5EF4-FFF2-40B4-BE49-F238E27FC236}">
                <a16:creationId xmlns:a16="http://schemas.microsoft.com/office/drawing/2014/main" id="{748933D0-CACC-4B98-8F6A-63B37412D540}"/>
              </a:ext>
            </a:extLst>
          </p:cNvPr>
          <p:cNvSpPr>
            <a:spLocks noGrp="1"/>
          </p:cNvSpPr>
          <p:nvPr>
            <p:ph idx="1"/>
          </p:nvPr>
        </p:nvSpPr>
        <p:spPr>
          <a:xfrm>
            <a:off x="5144679" y="2198914"/>
            <a:ext cx="6405063" cy="3670180"/>
          </a:xfrm>
        </p:spPr>
        <p:txBody>
          <a:bodyPr>
            <a:normAutofit/>
          </a:bodyPr>
          <a:lstStyle/>
          <a:p>
            <a:pPr>
              <a:buFont typeface="Arial" panose="020B0604020202020204" pitchFamily="34" charset="0"/>
              <a:buChar char="•"/>
            </a:pPr>
            <a:r>
              <a:rPr lang="en-US" dirty="0"/>
              <a:t>PRL Research Inspiration:</a:t>
            </a:r>
          </a:p>
          <a:p>
            <a:pPr lvl="1">
              <a:buFont typeface="Arial" panose="020B0604020202020204" pitchFamily="34" charset="0"/>
              <a:buChar char="•"/>
            </a:pPr>
            <a:r>
              <a:rPr lang="en-US" i="1" dirty="0"/>
              <a:t>Head-Mounted Augmented Reality for Explainable Robotic Wheelchair Assistance.</a:t>
            </a:r>
          </a:p>
          <a:p>
            <a:pPr lvl="1">
              <a:buFont typeface="Arial" panose="020B0604020202020204" pitchFamily="34" charset="0"/>
              <a:buChar char="•"/>
            </a:pPr>
            <a:r>
              <a:rPr lang="en-US" i="1" dirty="0"/>
              <a:t>Augmented Reality Control of Smart Wheelchair Using Eye-Gaze-Enabled Selection of Affordances.</a:t>
            </a:r>
          </a:p>
          <a:p>
            <a:pPr>
              <a:buFont typeface="Arial" panose="020B0604020202020204" pitchFamily="34" charset="0"/>
              <a:buChar char="•"/>
            </a:pPr>
            <a:r>
              <a:rPr lang="en-US" sz="1800" i="1" dirty="0"/>
              <a:t>“Power wheelchair users (PWUs) report being afraid to navigate in crowded spaces with their device” </a:t>
            </a:r>
            <a:r>
              <a:rPr lang="en-US" sz="1800" dirty="0"/>
              <a:t>[3]</a:t>
            </a:r>
          </a:p>
          <a:p>
            <a:pPr>
              <a:buFont typeface="Arial" panose="020B0604020202020204" pitchFamily="34" charset="0"/>
              <a:buChar char="•"/>
            </a:pPr>
            <a:r>
              <a:rPr lang="en-US" dirty="0"/>
              <a:t>Personal Interests</a:t>
            </a:r>
          </a:p>
          <a:p>
            <a:pPr lvl="1">
              <a:buFont typeface="Arial" panose="020B0604020202020204" pitchFamily="34" charset="0"/>
              <a:buChar char="•"/>
            </a:pPr>
            <a:r>
              <a:rPr lang="en-US" dirty="0"/>
              <a:t>Mobile Robotics.</a:t>
            </a:r>
          </a:p>
          <a:p>
            <a:pPr lvl="1">
              <a:buFont typeface="Arial" panose="020B0604020202020204" pitchFamily="34" charset="0"/>
              <a:buChar char="•"/>
            </a:pPr>
            <a:r>
              <a:rPr lang="en-US" dirty="0"/>
              <a:t>Self Driving Cars/Drones.</a:t>
            </a:r>
          </a:p>
          <a:p>
            <a:pPr lvl="1">
              <a:buFont typeface="Arial" panose="020B0604020202020204" pitchFamily="34" charset="0"/>
              <a:buChar char="•"/>
            </a:pPr>
            <a:r>
              <a:rPr lang="en-US" dirty="0"/>
              <a:t>Not really interested in Humanoid Robots.</a:t>
            </a:r>
            <a:r>
              <a:rPr lang="en-US" sz="1800" dirty="0"/>
              <a:t>	</a:t>
            </a:r>
          </a:p>
          <a:p>
            <a:pPr lvl="1">
              <a:buFont typeface="Arial" panose="020B0604020202020204" pitchFamily="34" charset="0"/>
              <a:buChar char="•"/>
            </a:pPr>
            <a:endParaRPr lang="en-US" i="1" dirty="0"/>
          </a:p>
        </p:txBody>
      </p:sp>
      <p:pic>
        <p:nvPicPr>
          <p:cNvPr id="6" name="Picture 5">
            <a:extLst>
              <a:ext uri="{FF2B5EF4-FFF2-40B4-BE49-F238E27FC236}">
                <a16:creationId xmlns:a16="http://schemas.microsoft.com/office/drawing/2014/main" id="{24C27B3E-A180-4F70-ACD6-FB460BDB8837}"/>
              </a:ext>
            </a:extLst>
          </p:cNvPr>
          <p:cNvPicPr>
            <a:picLocks noChangeAspect="1"/>
          </p:cNvPicPr>
          <p:nvPr/>
        </p:nvPicPr>
        <p:blipFill rotWithShape="1">
          <a:blip r:embed="rId3"/>
          <a:srcRect l="7937" r="16229" b="-1"/>
          <a:stretch/>
        </p:blipFill>
        <p:spPr>
          <a:xfrm>
            <a:off x="634001" y="581097"/>
            <a:ext cx="1964427" cy="2558041"/>
          </a:xfrm>
          <a:prstGeom prst="rect">
            <a:avLst/>
          </a:prstGeom>
          <a:ln>
            <a:noFill/>
          </a:ln>
        </p:spPr>
      </p:pic>
      <p:pic>
        <p:nvPicPr>
          <p:cNvPr id="4" name="Picture 3" descr="A picture containing indoor, person, wall, table&#10;&#10;Description automatically generated">
            <a:extLst>
              <a:ext uri="{FF2B5EF4-FFF2-40B4-BE49-F238E27FC236}">
                <a16:creationId xmlns:a16="http://schemas.microsoft.com/office/drawing/2014/main" id="{9332A926-B8D2-42AE-8A57-47DB3F5BD472}"/>
              </a:ext>
            </a:extLst>
          </p:cNvPr>
          <p:cNvPicPr>
            <a:picLocks noChangeAspect="1"/>
          </p:cNvPicPr>
          <p:nvPr/>
        </p:nvPicPr>
        <p:blipFill rotWithShape="1">
          <a:blip r:embed="rId4">
            <a:extLst>
              <a:ext uri="{28A0092B-C50C-407E-A947-70E740481C1C}">
                <a14:useLocalDpi xmlns:a14="http://schemas.microsoft.com/office/drawing/2010/main" val="0"/>
              </a:ext>
            </a:extLst>
          </a:blip>
          <a:srcRect r="2335" b="-1"/>
          <a:stretch/>
        </p:blipFill>
        <p:spPr>
          <a:xfrm rot="5400000">
            <a:off x="2393061" y="877903"/>
            <a:ext cx="2558039" cy="1964428"/>
          </a:xfrm>
          <a:prstGeom prst="rect">
            <a:avLst/>
          </a:prstGeom>
          <a:ln>
            <a:noFill/>
          </a:ln>
        </p:spPr>
      </p:pic>
      <p:pic>
        <p:nvPicPr>
          <p:cNvPr id="5" name="Picture 4">
            <a:extLst>
              <a:ext uri="{FF2B5EF4-FFF2-40B4-BE49-F238E27FC236}">
                <a16:creationId xmlns:a16="http://schemas.microsoft.com/office/drawing/2014/main" id="{FB1D656E-AEB2-49E2-83F0-529D61E72401}"/>
              </a:ext>
            </a:extLst>
          </p:cNvPr>
          <p:cNvPicPr>
            <a:picLocks noChangeAspect="1"/>
          </p:cNvPicPr>
          <p:nvPr/>
        </p:nvPicPr>
        <p:blipFill rotWithShape="1">
          <a:blip r:embed="rId5"/>
          <a:srcRect t="3698" r="3" b="13354"/>
          <a:stretch/>
        </p:blipFill>
        <p:spPr>
          <a:xfrm>
            <a:off x="633997" y="3218101"/>
            <a:ext cx="4020296" cy="2476136"/>
          </a:xfrm>
          <a:prstGeom prst="rect">
            <a:avLst/>
          </a:prstGeom>
          <a:ln>
            <a:noFill/>
          </a:ln>
        </p:spPr>
      </p:pic>
      <p:sp>
        <p:nvSpPr>
          <p:cNvPr id="7" name="Rectangle 6">
            <a:extLst>
              <a:ext uri="{FF2B5EF4-FFF2-40B4-BE49-F238E27FC236}">
                <a16:creationId xmlns:a16="http://schemas.microsoft.com/office/drawing/2014/main" id="{F7DAB2D6-6FD4-4345-B6B1-09D668349805}"/>
              </a:ext>
            </a:extLst>
          </p:cNvPr>
          <p:cNvSpPr/>
          <p:nvPr/>
        </p:nvSpPr>
        <p:spPr>
          <a:xfrm>
            <a:off x="465688" y="5689158"/>
            <a:ext cx="4678989" cy="646331"/>
          </a:xfrm>
          <a:prstGeom prst="rect">
            <a:avLst/>
          </a:prstGeom>
        </p:spPr>
        <p:txBody>
          <a:bodyPr wrap="square">
            <a:spAutoFit/>
          </a:bodyPr>
          <a:lstStyle/>
          <a:p>
            <a:r>
              <a:rPr lang="en-US" sz="700" dirty="0"/>
              <a:t>[1] M. </a:t>
            </a:r>
            <a:r>
              <a:rPr lang="en-US" sz="700" dirty="0" err="1"/>
              <a:t>Zolotas</a:t>
            </a:r>
            <a:r>
              <a:rPr lang="en-US" sz="700" dirty="0"/>
              <a:t>, J. </a:t>
            </a:r>
            <a:r>
              <a:rPr lang="en-US" sz="700" dirty="0" err="1"/>
              <a:t>Elsdon</a:t>
            </a:r>
            <a:r>
              <a:rPr lang="en-US" sz="700" dirty="0"/>
              <a:t>, and Y. Demiris. Head-mounted augmented reality for explainable robotic wheelchair assistance</a:t>
            </a:r>
          </a:p>
          <a:p>
            <a:r>
              <a:rPr lang="en-US" sz="700" dirty="0"/>
              <a:t>[2] Rodrigo </a:t>
            </a:r>
            <a:r>
              <a:rPr lang="en-US" sz="700" dirty="0" err="1"/>
              <a:t>Chac´on</a:t>
            </a:r>
            <a:r>
              <a:rPr lang="en-US" sz="700" dirty="0"/>
              <a:t>-Quesada and Yiannis Demiris. Augmented Reality Control of Smart Wheelchair Using Eye-Gaze-Enabled Selection of Affordances</a:t>
            </a:r>
          </a:p>
          <a:p>
            <a:r>
              <a:rPr lang="en-US" sz="700" dirty="0"/>
              <a:t>[3] </a:t>
            </a:r>
            <a:r>
              <a:rPr lang="en-US" sz="700" dirty="0" err="1"/>
              <a:t>Kairy</a:t>
            </a:r>
            <a:r>
              <a:rPr lang="en-US" sz="700" dirty="0"/>
              <a:t>, D., Rushton, P. W., (2014). Exploring powered wheelchair users and their caregivers’ perspectives on potential intelligent power wheelchair use: A qualitative study</a:t>
            </a:r>
            <a:r>
              <a:rPr lang="en-US" sz="800" dirty="0"/>
              <a:t>. </a:t>
            </a:r>
            <a:endParaRPr lang="en-US" sz="700" dirty="0"/>
          </a:p>
        </p:txBody>
      </p:sp>
    </p:spTree>
    <p:extLst>
      <p:ext uri="{BB962C8B-B14F-4D97-AF65-F5344CB8AC3E}">
        <p14:creationId xmlns:p14="http://schemas.microsoft.com/office/powerpoint/2010/main" val="2816846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46428-A248-470E-AC53-A90C9A4C9876}"/>
              </a:ext>
            </a:extLst>
          </p:cNvPr>
          <p:cNvSpPr>
            <a:spLocks noGrp="1"/>
          </p:cNvSpPr>
          <p:nvPr>
            <p:ph type="title"/>
          </p:nvPr>
        </p:nvSpPr>
        <p:spPr/>
        <p:txBody>
          <a:bodyPr/>
          <a:lstStyle/>
          <a:p>
            <a:r>
              <a:rPr lang="en-US" dirty="0"/>
              <a:t>High-level System Description</a:t>
            </a:r>
          </a:p>
        </p:txBody>
      </p:sp>
      <p:pic>
        <p:nvPicPr>
          <p:cNvPr id="5" name="Content Placeholder 4" descr="A close up of a sign&#10;&#10;Description automatically generated">
            <a:extLst>
              <a:ext uri="{FF2B5EF4-FFF2-40B4-BE49-F238E27FC236}">
                <a16:creationId xmlns:a16="http://schemas.microsoft.com/office/drawing/2014/main" id="{B451E2FF-07A6-4A0A-B2A1-361D39EA04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340293"/>
            <a:ext cx="10058400" cy="1828268"/>
          </a:xfrm>
        </p:spPr>
      </p:pic>
      <p:pic>
        <p:nvPicPr>
          <p:cNvPr id="1026" name="Picture 2" descr="https://s3-us-west-2.amazonaws.com/hispotion-prod/wp-content/uploads/2016/03/Microsoft-HoloLens-1-600x280.png">
            <a:extLst>
              <a:ext uri="{FF2B5EF4-FFF2-40B4-BE49-F238E27FC236}">
                <a16:creationId xmlns:a16="http://schemas.microsoft.com/office/drawing/2014/main" id="{EA976D27-F4AB-48DD-AF51-9D333DB6F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4453888"/>
            <a:ext cx="2857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D5A0EA-88C5-4E52-85DC-FCB1A0C1DC98}"/>
              </a:ext>
            </a:extLst>
          </p:cNvPr>
          <p:cNvPicPr>
            <a:picLocks noChangeAspect="1"/>
          </p:cNvPicPr>
          <p:nvPr/>
        </p:nvPicPr>
        <p:blipFill>
          <a:blip r:embed="rId5"/>
          <a:stretch>
            <a:fillRect/>
          </a:stretch>
        </p:blipFill>
        <p:spPr>
          <a:xfrm>
            <a:off x="1965002" y="4246270"/>
            <a:ext cx="1394367" cy="1748737"/>
          </a:xfrm>
          <a:prstGeom prst="rect">
            <a:avLst/>
          </a:prstGeom>
        </p:spPr>
      </p:pic>
      <p:pic>
        <p:nvPicPr>
          <p:cNvPr id="14" name="Picture 13" descr="A group of people walking down the street&#10;&#10;Description automatically generated">
            <a:extLst>
              <a:ext uri="{FF2B5EF4-FFF2-40B4-BE49-F238E27FC236}">
                <a16:creationId xmlns:a16="http://schemas.microsoft.com/office/drawing/2014/main" id="{BBE7F6DC-46E0-42BA-8F25-C2283C0CC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5997" y="4246269"/>
            <a:ext cx="2491401" cy="1748737"/>
          </a:xfrm>
          <a:prstGeom prst="rect">
            <a:avLst/>
          </a:prstGeom>
        </p:spPr>
      </p:pic>
    </p:spTree>
    <p:extLst>
      <p:ext uri="{BB962C8B-B14F-4D97-AF65-F5344CB8AC3E}">
        <p14:creationId xmlns:p14="http://schemas.microsoft.com/office/powerpoint/2010/main" val="764096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9C55-6D1C-42FE-BEDC-4F71DEC6C932}"/>
              </a:ext>
            </a:extLst>
          </p:cNvPr>
          <p:cNvSpPr>
            <a:spLocks noGrp="1"/>
          </p:cNvSpPr>
          <p:nvPr>
            <p:ph type="title"/>
          </p:nvPr>
        </p:nvSpPr>
        <p:spPr/>
        <p:txBody>
          <a:bodyPr/>
          <a:lstStyle/>
          <a:p>
            <a:r>
              <a:rPr lang="en-US" dirty="0"/>
              <a:t>Node View</a:t>
            </a:r>
          </a:p>
        </p:txBody>
      </p:sp>
      <p:pic>
        <p:nvPicPr>
          <p:cNvPr id="5" name="Content Placeholder 4">
            <a:extLst>
              <a:ext uri="{FF2B5EF4-FFF2-40B4-BE49-F238E27FC236}">
                <a16:creationId xmlns:a16="http://schemas.microsoft.com/office/drawing/2014/main" id="{8D55985F-3DCC-4F24-8623-A4FC8FAE42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6205" y="2272528"/>
            <a:ext cx="7699915" cy="3170195"/>
          </a:xfrm>
        </p:spPr>
      </p:pic>
      <p:sp>
        <p:nvSpPr>
          <p:cNvPr id="6" name="Rectangle 5">
            <a:extLst>
              <a:ext uri="{FF2B5EF4-FFF2-40B4-BE49-F238E27FC236}">
                <a16:creationId xmlns:a16="http://schemas.microsoft.com/office/drawing/2014/main" id="{19FA67F1-CE59-488E-93BF-264F33649846}"/>
              </a:ext>
            </a:extLst>
          </p:cNvPr>
          <p:cNvSpPr/>
          <p:nvPr/>
        </p:nvSpPr>
        <p:spPr>
          <a:xfrm>
            <a:off x="4362450" y="2152652"/>
            <a:ext cx="3505200" cy="15630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3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C87-48F2-44DE-8AF3-E82C88A364A4}"/>
              </a:ext>
            </a:extLst>
          </p:cNvPr>
          <p:cNvSpPr>
            <a:spLocks noGrp="1"/>
          </p:cNvSpPr>
          <p:nvPr>
            <p:ph type="title"/>
          </p:nvPr>
        </p:nvSpPr>
        <p:spPr/>
        <p:txBody>
          <a:bodyPr/>
          <a:lstStyle/>
          <a:p>
            <a:r>
              <a:rPr lang="en-US" dirty="0" err="1"/>
              <a:t>Holo</a:t>
            </a:r>
            <a:r>
              <a:rPr lang="en-US" dirty="0"/>
              <a:t>: Hololens</a:t>
            </a:r>
          </a:p>
        </p:txBody>
      </p:sp>
      <p:pic>
        <p:nvPicPr>
          <p:cNvPr id="5" name="Content Placeholder 4">
            <a:extLst>
              <a:ext uri="{FF2B5EF4-FFF2-40B4-BE49-F238E27FC236}">
                <a16:creationId xmlns:a16="http://schemas.microsoft.com/office/drawing/2014/main" id="{137F775A-80AE-4068-9C14-3409DA3B5A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0283" y="1846263"/>
            <a:ext cx="9071760" cy="4022725"/>
          </a:xfrm>
        </p:spPr>
      </p:pic>
      <p:sp>
        <p:nvSpPr>
          <p:cNvPr id="6" name="Rectangle 5">
            <a:extLst>
              <a:ext uri="{FF2B5EF4-FFF2-40B4-BE49-F238E27FC236}">
                <a16:creationId xmlns:a16="http://schemas.microsoft.com/office/drawing/2014/main" id="{0F73CB40-7444-4056-85AD-0F3939F1F9C5}"/>
              </a:ext>
            </a:extLst>
          </p:cNvPr>
          <p:cNvSpPr/>
          <p:nvPr/>
        </p:nvSpPr>
        <p:spPr>
          <a:xfrm>
            <a:off x="1529957" y="2266951"/>
            <a:ext cx="9220200" cy="1637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8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7C2A-7E76-4F8C-8AA8-9751855B74BD}"/>
              </a:ext>
            </a:extLst>
          </p:cNvPr>
          <p:cNvSpPr>
            <a:spLocks noGrp="1"/>
          </p:cNvSpPr>
          <p:nvPr>
            <p:ph type="title"/>
          </p:nvPr>
        </p:nvSpPr>
        <p:spPr/>
        <p:txBody>
          <a:bodyPr/>
          <a:lstStyle/>
          <a:p>
            <a:r>
              <a:rPr lang="en-US" dirty="0" err="1"/>
              <a:t>Holo</a:t>
            </a:r>
            <a:r>
              <a:rPr lang="en-US" dirty="0"/>
              <a:t>: Camera Stream</a:t>
            </a:r>
          </a:p>
        </p:txBody>
      </p:sp>
      <p:sp>
        <p:nvSpPr>
          <p:cNvPr id="3" name="Content Placeholder 2">
            <a:extLst>
              <a:ext uri="{FF2B5EF4-FFF2-40B4-BE49-F238E27FC236}">
                <a16:creationId xmlns:a16="http://schemas.microsoft.com/office/drawing/2014/main" id="{AA6C314C-7C26-4F67-9F9F-37A737DB9680}"/>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t>Compared alternatives:</a:t>
            </a:r>
          </a:p>
          <a:p>
            <a:pPr lvl="1">
              <a:buFont typeface="Arial" panose="020B0604020202020204" pitchFamily="34" charset="0"/>
              <a:buChar char="•"/>
            </a:pPr>
            <a:r>
              <a:rPr lang="en-US" dirty="0"/>
              <a:t>Windows Device Portal – Latency of 2-3 seconds.</a:t>
            </a:r>
          </a:p>
          <a:p>
            <a:pPr lvl="1">
              <a:buFont typeface="Arial" panose="020B0604020202020204" pitchFamily="34" charset="0"/>
              <a:buChar char="•"/>
            </a:pPr>
            <a:r>
              <a:rPr lang="en-US" dirty="0" err="1"/>
              <a:t>HololensForCV</a:t>
            </a:r>
            <a:r>
              <a:rPr lang="en-US" dirty="0"/>
              <a:t>, Microsoft Computer Vision library</a:t>
            </a:r>
          </a:p>
          <a:p>
            <a:pPr lvl="2">
              <a:buFont typeface="Arial" panose="020B0604020202020204" pitchFamily="34" charset="0"/>
              <a:buChar char="•"/>
            </a:pPr>
            <a:r>
              <a:rPr lang="en-US" dirty="0"/>
              <a:t>Designed to run on Windows using C#, standalone UWP application</a:t>
            </a:r>
          </a:p>
          <a:p>
            <a:pPr lvl="2">
              <a:buFont typeface="Arial" panose="020B0604020202020204" pitchFamily="34" charset="0"/>
              <a:buChar char="•"/>
            </a:pPr>
            <a:r>
              <a:rPr lang="en-US" dirty="0"/>
              <a:t>Raw sensor data streams.</a:t>
            </a:r>
          </a:p>
          <a:p>
            <a:pPr lvl="2">
              <a:buFont typeface="Arial" panose="020B0604020202020204" pitchFamily="34" charset="0"/>
              <a:buChar char="•"/>
            </a:pPr>
            <a:r>
              <a:rPr lang="en-US" dirty="0"/>
              <a:t>Difficulty in converting network streams between UWP and Linux.</a:t>
            </a:r>
          </a:p>
          <a:p>
            <a:pPr>
              <a:buFont typeface="Arial" panose="020B0604020202020204" pitchFamily="34" charset="0"/>
              <a:buChar char="•"/>
            </a:pPr>
            <a:r>
              <a:rPr lang="en-US" dirty="0"/>
              <a:t>Hololens runs the Unity Game Engine on UWP. </a:t>
            </a:r>
          </a:p>
          <a:p>
            <a:pPr lvl="1">
              <a:buFont typeface="Arial" panose="020B0604020202020204" pitchFamily="34" charset="0"/>
              <a:buChar char="•"/>
            </a:pPr>
            <a:r>
              <a:rPr lang="en-US" dirty="0"/>
              <a:t>Large community support for Mixed Reality and Hololens.</a:t>
            </a:r>
          </a:p>
          <a:p>
            <a:pPr lvl="2">
              <a:buFont typeface="Arial" panose="020B0604020202020204" pitchFamily="34" charset="0"/>
              <a:buChar char="•"/>
            </a:pPr>
            <a:r>
              <a:rPr lang="en-US" dirty="0"/>
              <a:t>Mixed Reality </a:t>
            </a:r>
            <a:r>
              <a:rPr lang="en-US" dirty="0" err="1"/>
              <a:t>ToolKit</a:t>
            </a:r>
            <a:r>
              <a:rPr lang="en-US" dirty="0"/>
              <a:t> (MRTK).</a:t>
            </a:r>
          </a:p>
          <a:p>
            <a:pPr lvl="1">
              <a:buFont typeface="Arial" panose="020B0604020202020204" pitchFamily="34" charset="0"/>
              <a:buChar char="•"/>
            </a:pPr>
            <a:r>
              <a:rPr lang="en-US" dirty="0"/>
              <a:t>Abstracts away a lot of the complicated sensor data handling.</a:t>
            </a:r>
          </a:p>
          <a:p>
            <a:pPr lvl="2">
              <a:buFont typeface="Arial" panose="020B0604020202020204" pitchFamily="34" charset="0"/>
              <a:buChar char="•"/>
            </a:pPr>
            <a:r>
              <a:rPr lang="en-US" dirty="0"/>
              <a:t>No need to work with raw depth values from depth camera.</a:t>
            </a:r>
          </a:p>
          <a:p>
            <a:pPr lvl="1">
              <a:buFont typeface="Arial" panose="020B0604020202020204" pitchFamily="34" charset="0"/>
              <a:buChar char="•"/>
            </a:pPr>
            <a:r>
              <a:rPr lang="en-US" dirty="0"/>
              <a:t>Communication handled by ROS#</a:t>
            </a:r>
          </a:p>
          <a:p>
            <a:pPr lvl="2">
              <a:buFont typeface="Arial" panose="020B0604020202020204" pitchFamily="34" charset="0"/>
              <a:buChar char="•"/>
            </a:pPr>
            <a:r>
              <a:rPr lang="en-US" dirty="0"/>
              <a:t>Uses ROS messaging protocols of subscribers and publishers.</a:t>
            </a:r>
          </a:p>
          <a:p>
            <a:pPr lvl="2">
              <a:buFont typeface="Arial" panose="020B0604020202020204" pitchFamily="34" charset="0"/>
              <a:buChar char="•"/>
            </a:pPr>
            <a:r>
              <a:rPr lang="en-US" dirty="0"/>
              <a:t>Can communicate with other ROS nodes seamlessly.</a:t>
            </a:r>
          </a:p>
          <a:p>
            <a:pPr>
              <a:buFont typeface="Arial" panose="020B0604020202020204" pitchFamily="34" charset="0"/>
              <a:buChar char="•"/>
            </a:pPr>
            <a:endParaRPr lang="en-US" dirty="0"/>
          </a:p>
        </p:txBody>
      </p:sp>
      <p:pic>
        <p:nvPicPr>
          <p:cNvPr id="5" name="Picture 4" descr="A picture containing text&#10;&#10;Description automatically generated">
            <a:extLst>
              <a:ext uri="{FF2B5EF4-FFF2-40B4-BE49-F238E27FC236}">
                <a16:creationId xmlns:a16="http://schemas.microsoft.com/office/drawing/2014/main" id="{04E18A0B-8F42-4F56-BCA5-24DD98776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366" y="4302286"/>
            <a:ext cx="4099916" cy="1566808"/>
          </a:xfrm>
          <a:prstGeom prst="rect">
            <a:avLst/>
          </a:prstGeom>
        </p:spPr>
      </p:pic>
      <p:pic>
        <p:nvPicPr>
          <p:cNvPr id="7" name="Picture 6" descr="A desktop computer sitting on a desk&#10;&#10;Description automatically generated">
            <a:extLst>
              <a:ext uri="{FF2B5EF4-FFF2-40B4-BE49-F238E27FC236}">
                <a16:creationId xmlns:a16="http://schemas.microsoft.com/office/drawing/2014/main" id="{18BB9E69-A9B8-4EC4-9726-91F69F07B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823" y="2043134"/>
            <a:ext cx="2749002" cy="2061752"/>
          </a:xfrm>
          <a:prstGeom prst="rect">
            <a:avLst/>
          </a:prstGeom>
        </p:spPr>
      </p:pic>
      <p:sp>
        <p:nvSpPr>
          <p:cNvPr id="8" name="Oval 7">
            <a:extLst>
              <a:ext uri="{FF2B5EF4-FFF2-40B4-BE49-F238E27FC236}">
                <a16:creationId xmlns:a16="http://schemas.microsoft.com/office/drawing/2014/main" id="{404184BB-E091-4B42-B452-364C431DFE27}"/>
              </a:ext>
            </a:extLst>
          </p:cNvPr>
          <p:cNvSpPr/>
          <p:nvPr/>
        </p:nvSpPr>
        <p:spPr>
          <a:xfrm>
            <a:off x="9036324" y="2873960"/>
            <a:ext cx="422910" cy="40010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51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9C55-6D1C-42FE-BEDC-4F71DEC6C932}"/>
              </a:ext>
            </a:extLst>
          </p:cNvPr>
          <p:cNvSpPr>
            <a:spLocks noGrp="1"/>
          </p:cNvSpPr>
          <p:nvPr>
            <p:ph type="title"/>
          </p:nvPr>
        </p:nvSpPr>
        <p:spPr/>
        <p:txBody>
          <a:bodyPr/>
          <a:lstStyle/>
          <a:p>
            <a:r>
              <a:rPr lang="en-US" dirty="0"/>
              <a:t>Node View</a:t>
            </a:r>
          </a:p>
        </p:txBody>
      </p:sp>
      <p:pic>
        <p:nvPicPr>
          <p:cNvPr id="5" name="Content Placeholder 4">
            <a:extLst>
              <a:ext uri="{FF2B5EF4-FFF2-40B4-BE49-F238E27FC236}">
                <a16:creationId xmlns:a16="http://schemas.microsoft.com/office/drawing/2014/main" id="{8D55985F-3DCC-4F24-8623-A4FC8FAE42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6205" y="2272528"/>
            <a:ext cx="7699915" cy="3170195"/>
          </a:xfrm>
        </p:spPr>
      </p:pic>
      <p:sp>
        <p:nvSpPr>
          <p:cNvPr id="6" name="Rectangle 5">
            <a:extLst>
              <a:ext uri="{FF2B5EF4-FFF2-40B4-BE49-F238E27FC236}">
                <a16:creationId xmlns:a16="http://schemas.microsoft.com/office/drawing/2014/main" id="{19FA67F1-CE59-488E-93BF-264F33649846}"/>
              </a:ext>
            </a:extLst>
          </p:cNvPr>
          <p:cNvSpPr/>
          <p:nvPr/>
        </p:nvSpPr>
        <p:spPr>
          <a:xfrm>
            <a:off x="7886700" y="2272528"/>
            <a:ext cx="2438400" cy="346152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92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2460</Words>
  <Application>Microsoft Office PowerPoint</Application>
  <PresentationFormat>Widescreen</PresentationFormat>
  <Paragraphs>267</Paragraphs>
  <Slides>25</Slides>
  <Notes>16</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Retrospect</vt:lpstr>
      <vt:lpstr>Augmented Reality-assisted Human Robot Interaction</vt:lpstr>
      <vt:lpstr>Contents</vt:lpstr>
      <vt:lpstr>Project Description</vt:lpstr>
      <vt:lpstr>Motivation</vt:lpstr>
      <vt:lpstr>High-level System Description</vt:lpstr>
      <vt:lpstr>Node View</vt:lpstr>
      <vt:lpstr>Holo: Hololens</vt:lpstr>
      <vt:lpstr>Holo: Camera Stream</vt:lpstr>
      <vt:lpstr>Node View</vt:lpstr>
      <vt:lpstr>HDD: Human Detection &amp; Direction</vt:lpstr>
      <vt:lpstr>HDD: Object Detector - YOLO</vt:lpstr>
      <vt:lpstr>HDD: Object Detector - YOLO</vt:lpstr>
      <vt:lpstr>HDD: YACHT Tracking &amp; Direction</vt:lpstr>
      <vt:lpstr>Node View</vt:lpstr>
      <vt:lpstr>Holo: Hololens</vt:lpstr>
      <vt:lpstr>Holo: Matching &amp; World Placement</vt:lpstr>
      <vt:lpstr>Holo: Matching &amp; World Placement</vt:lpstr>
      <vt:lpstr>Holo: Hologram Visualizations</vt:lpstr>
      <vt:lpstr>Holo: Hologram Visualizations</vt:lpstr>
      <vt:lpstr>Node View</vt:lpstr>
      <vt:lpstr>ARTA: Alignment</vt:lpstr>
      <vt:lpstr>ARTA: Reactive Control</vt:lpstr>
      <vt:lpstr>Testing</vt:lpstr>
      <vt:lpstr>Evaluation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Augmented Reality-assisted Human Robot Interaction</dc:title>
  <dc:creator>Laksana, Aufar P</dc:creator>
  <cp:lastModifiedBy>Laksana, Aufar P</cp:lastModifiedBy>
  <cp:revision>17</cp:revision>
  <dcterms:created xsi:type="dcterms:W3CDTF">2019-06-23T17:59:32Z</dcterms:created>
  <dcterms:modified xsi:type="dcterms:W3CDTF">2019-06-24T12:45:40Z</dcterms:modified>
</cp:coreProperties>
</file>